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57" r:id="rId3"/>
    <p:sldId id="276" r:id="rId4"/>
    <p:sldId id="258" r:id="rId5"/>
    <p:sldId id="259" r:id="rId6"/>
    <p:sldId id="260"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7" r:id="rId22"/>
  </p:sldIdLst>
  <p:sldSz cx="12192000" cy="6858000"/>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41">
          <p15:clr>
            <a:srgbClr val="A4A3A4"/>
          </p15:clr>
        </p15:guide>
        <p15:guide id="2" pos="312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1" d="100"/>
          <a:sy n="111" d="100"/>
        </p:scale>
        <p:origin x="594" y="96"/>
      </p:cViewPr>
      <p:guideLst>
        <p:guide orient="horz" pos="2160"/>
        <p:guide pos="3840"/>
      </p:guideLst>
    </p:cSldViewPr>
  </p:slideViewPr>
  <p:notesTextViewPr>
    <p:cViewPr>
      <p:scale>
        <a:sx n="1" d="1"/>
        <a:sy n="1" d="1"/>
      </p:scale>
      <p:origin x="0" y="0"/>
    </p:cViewPr>
  </p:notesTextViewPr>
  <p:sorterViewPr>
    <p:cViewPr>
      <p:scale>
        <a:sx n="100" d="100"/>
        <a:sy n="100" d="100"/>
      </p:scale>
      <p:origin x="0" y="4002"/>
    </p:cViewPr>
  </p:sorterViewPr>
  <p:notesViewPr>
    <p:cSldViewPr snapToGrid="0">
      <p:cViewPr varScale="1">
        <p:scale>
          <a:sx n="111" d="100"/>
          <a:sy n="111" d="100"/>
        </p:scale>
        <p:origin x="-306" y="-90"/>
      </p:cViewPr>
      <p:guideLst>
        <p:guide orient="horz" pos="2141"/>
        <p:guide pos="312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339884"/>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5622798" y="0"/>
            <a:ext cx="4301543" cy="339884"/>
          </a:xfrm>
          <a:prstGeom prst="rect">
            <a:avLst/>
          </a:prstGeom>
        </p:spPr>
        <p:txBody>
          <a:bodyPr vert="horz" lIns="91440" tIns="45720" rIns="91440" bIns="45720" rtlCol="0"/>
          <a:lstStyle>
            <a:lvl1pPr algn="r">
              <a:defRPr sz="1200"/>
            </a:lvl1pPr>
          </a:lstStyle>
          <a:p>
            <a:fld id="{066076E4-F3D9-4692-A33F-176E1472B1C8}" type="datetimeFigureOut">
              <a:rPr lang="en-IE" smtClean="0"/>
              <a:t>06/04/2023</a:t>
            </a:fld>
            <a:endParaRPr lang="en-IE"/>
          </a:p>
        </p:txBody>
      </p:sp>
      <p:sp>
        <p:nvSpPr>
          <p:cNvPr id="4" name="Footer Placeholder 3"/>
          <p:cNvSpPr>
            <a:spLocks noGrp="1"/>
          </p:cNvSpPr>
          <p:nvPr>
            <p:ph type="ftr" sz="quarter" idx="2"/>
          </p:nvPr>
        </p:nvSpPr>
        <p:spPr>
          <a:xfrm>
            <a:off x="0" y="6456612"/>
            <a:ext cx="4301543" cy="339884"/>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5622798" y="6456612"/>
            <a:ext cx="4301543" cy="339884"/>
          </a:xfrm>
          <a:prstGeom prst="rect">
            <a:avLst/>
          </a:prstGeom>
        </p:spPr>
        <p:txBody>
          <a:bodyPr vert="horz" lIns="91440" tIns="45720" rIns="91440" bIns="45720" rtlCol="0" anchor="b"/>
          <a:lstStyle>
            <a:lvl1pPr algn="r">
              <a:defRPr sz="1200"/>
            </a:lvl1pPr>
          </a:lstStyle>
          <a:p>
            <a:fld id="{AFCA45E5-74BF-42AA-9498-BAE6DC0A2289}" type="slidenum">
              <a:rPr lang="en-IE" smtClean="0"/>
              <a:t>‹#›</a:t>
            </a:fld>
            <a:endParaRPr lang="en-IE"/>
          </a:p>
        </p:txBody>
      </p:sp>
    </p:spTree>
    <p:extLst>
      <p:ext uri="{BB962C8B-B14F-4D97-AF65-F5344CB8AC3E}">
        <p14:creationId xmlns:p14="http://schemas.microsoft.com/office/powerpoint/2010/main" val="32964670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125" cy="339725"/>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5622925" y="0"/>
            <a:ext cx="4302125" cy="339725"/>
          </a:xfrm>
          <a:prstGeom prst="rect">
            <a:avLst/>
          </a:prstGeom>
        </p:spPr>
        <p:txBody>
          <a:bodyPr vert="horz" lIns="91440" tIns="45720" rIns="91440" bIns="45720" rtlCol="0"/>
          <a:lstStyle>
            <a:lvl1pPr algn="r">
              <a:defRPr sz="1200"/>
            </a:lvl1pPr>
          </a:lstStyle>
          <a:p>
            <a:fld id="{E9774843-65DF-4D9F-8836-642952404667}" type="datetimeFigureOut">
              <a:rPr lang="en-IE" smtClean="0"/>
              <a:t>06/04/2023</a:t>
            </a:fld>
            <a:endParaRPr lang="en-IE"/>
          </a:p>
        </p:txBody>
      </p:sp>
      <p:sp>
        <p:nvSpPr>
          <p:cNvPr id="4" name="Slide Image Placeholder 3"/>
          <p:cNvSpPr>
            <a:spLocks noGrp="1" noRot="1" noChangeAspect="1"/>
          </p:cNvSpPr>
          <p:nvPr>
            <p:ph type="sldImg" idx="2"/>
          </p:nvPr>
        </p:nvSpPr>
        <p:spPr>
          <a:xfrm>
            <a:off x="2697163" y="509588"/>
            <a:ext cx="4532312" cy="254952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992188" y="3228975"/>
            <a:ext cx="7942262" cy="30591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6456363"/>
            <a:ext cx="4302125" cy="339725"/>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5622925" y="6456363"/>
            <a:ext cx="4302125" cy="339725"/>
          </a:xfrm>
          <a:prstGeom prst="rect">
            <a:avLst/>
          </a:prstGeom>
        </p:spPr>
        <p:txBody>
          <a:bodyPr vert="horz" lIns="91440" tIns="45720" rIns="91440" bIns="45720" rtlCol="0" anchor="b"/>
          <a:lstStyle>
            <a:lvl1pPr algn="r">
              <a:defRPr sz="1200"/>
            </a:lvl1pPr>
          </a:lstStyle>
          <a:p>
            <a:fld id="{6D3A3276-EA82-45E6-AB09-5016C95EDE76}" type="slidenum">
              <a:rPr lang="en-IE" smtClean="0"/>
              <a:t>‹#›</a:t>
            </a:fld>
            <a:endParaRPr lang="en-IE"/>
          </a:p>
        </p:txBody>
      </p:sp>
    </p:spTree>
    <p:extLst>
      <p:ext uri="{BB962C8B-B14F-4D97-AF65-F5344CB8AC3E}">
        <p14:creationId xmlns:p14="http://schemas.microsoft.com/office/powerpoint/2010/main" val="750762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6D3A3276-EA82-45E6-AB09-5016C95EDE76}" type="slidenum">
              <a:rPr lang="en-IE" smtClean="0"/>
              <a:t>1</a:t>
            </a:fld>
            <a:endParaRPr lang="en-IE"/>
          </a:p>
        </p:txBody>
      </p:sp>
    </p:spTree>
    <p:extLst>
      <p:ext uri="{BB962C8B-B14F-4D97-AF65-F5344CB8AC3E}">
        <p14:creationId xmlns:p14="http://schemas.microsoft.com/office/powerpoint/2010/main" val="41310862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287F0-2740-437A-B486-39AABA3430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C189A352-4034-461A-85D1-F4D649C7A8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BA9A5F43-A78C-4A02-BB70-E32CD95D2CA3}"/>
              </a:ext>
            </a:extLst>
          </p:cNvPr>
          <p:cNvSpPr>
            <a:spLocks noGrp="1"/>
          </p:cNvSpPr>
          <p:nvPr>
            <p:ph type="dt" sz="half" idx="10"/>
          </p:nvPr>
        </p:nvSpPr>
        <p:spPr/>
        <p:txBody>
          <a:bodyPr/>
          <a:lstStyle/>
          <a:p>
            <a:fld id="{34F306F0-7786-49CE-BF4E-4742016A3D14}" type="datetimeFigureOut">
              <a:rPr lang="en-IE" smtClean="0"/>
              <a:t>06/04/2023</a:t>
            </a:fld>
            <a:endParaRPr lang="en-IE"/>
          </a:p>
        </p:txBody>
      </p:sp>
      <p:sp>
        <p:nvSpPr>
          <p:cNvPr id="5" name="Footer Placeholder 4">
            <a:extLst>
              <a:ext uri="{FF2B5EF4-FFF2-40B4-BE49-F238E27FC236}">
                <a16:creationId xmlns:a16="http://schemas.microsoft.com/office/drawing/2014/main" id="{4EEB5A9B-AE92-4839-88E9-76155D9141A3}"/>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228DEB1E-B53F-44F9-AFFF-1D6EB5E278A5}"/>
              </a:ext>
            </a:extLst>
          </p:cNvPr>
          <p:cNvSpPr>
            <a:spLocks noGrp="1"/>
          </p:cNvSpPr>
          <p:nvPr>
            <p:ph type="sldNum" sz="quarter" idx="12"/>
          </p:nvPr>
        </p:nvSpPr>
        <p:spPr/>
        <p:txBody>
          <a:bodyPr/>
          <a:lstStyle/>
          <a:p>
            <a:fld id="{3A490483-B485-4616-BF0E-CC806087B695}" type="slidenum">
              <a:rPr lang="en-IE" smtClean="0"/>
              <a:t>‹#›</a:t>
            </a:fld>
            <a:endParaRPr lang="en-IE"/>
          </a:p>
        </p:txBody>
      </p:sp>
    </p:spTree>
    <p:extLst>
      <p:ext uri="{BB962C8B-B14F-4D97-AF65-F5344CB8AC3E}">
        <p14:creationId xmlns:p14="http://schemas.microsoft.com/office/powerpoint/2010/main" val="2668106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2943B-DC4E-418A-A690-59A5DD263910}"/>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8748A345-3A1B-4CB8-948F-0DCAA4AD7F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E7B8E03A-F0C5-4F4C-9444-B5F9CE58A288}"/>
              </a:ext>
            </a:extLst>
          </p:cNvPr>
          <p:cNvSpPr>
            <a:spLocks noGrp="1"/>
          </p:cNvSpPr>
          <p:nvPr>
            <p:ph type="dt" sz="half" idx="10"/>
          </p:nvPr>
        </p:nvSpPr>
        <p:spPr/>
        <p:txBody>
          <a:bodyPr/>
          <a:lstStyle/>
          <a:p>
            <a:fld id="{34F306F0-7786-49CE-BF4E-4742016A3D14}" type="datetimeFigureOut">
              <a:rPr lang="en-IE" smtClean="0"/>
              <a:t>06/04/2023</a:t>
            </a:fld>
            <a:endParaRPr lang="en-IE"/>
          </a:p>
        </p:txBody>
      </p:sp>
      <p:sp>
        <p:nvSpPr>
          <p:cNvPr id="5" name="Footer Placeholder 4">
            <a:extLst>
              <a:ext uri="{FF2B5EF4-FFF2-40B4-BE49-F238E27FC236}">
                <a16:creationId xmlns:a16="http://schemas.microsoft.com/office/drawing/2014/main" id="{FE6AB2AE-5F1D-480C-9734-0BC2792EAE7A}"/>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B68B8260-5BEC-4B0D-B112-8C89D932B611}"/>
              </a:ext>
            </a:extLst>
          </p:cNvPr>
          <p:cNvSpPr>
            <a:spLocks noGrp="1"/>
          </p:cNvSpPr>
          <p:nvPr>
            <p:ph type="sldNum" sz="quarter" idx="12"/>
          </p:nvPr>
        </p:nvSpPr>
        <p:spPr/>
        <p:txBody>
          <a:bodyPr/>
          <a:lstStyle/>
          <a:p>
            <a:fld id="{3A490483-B485-4616-BF0E-CC806087B695}" type="slidenum">
              <a:rPr lang="en-IE" smtClean="0"/>
              <a:t>‹#›</a:t>
            </a:fld>
            <a:endParaRPr lang="en-IE"/>
          </a:p>
        </p:txBody>
      </p:sp>
    </p:spTree>
    <p:extLst>
      <p:ext uri="{BB962C8B-B14F-4D97-AF65-F5344CB8AC3E}">
        <p14:creationId xmlns:p14="http://schemas.microsoft.com/office/powerpoint/2010/main" val="144752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4AE790-34B4-4000-954F-F543C1EE774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5CE8CFD9-4755-4D6F-BD6F-E51C5211C0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62B523AB-2B25-460C-9EEE-105D38180B8C}"/>
              </a:ext>
            </a:extLst>
          </p:cNvPr>
          <p:cNvSpPr>
            <a:spLocks noGrp="1"/>
          </p:cNvSpPr>
          <p:nvPr>
            <p:ph type="dt" sz="half" idx="10"/>
          </p:nvPr>
        </p:nvSpPr>
        <p:spPr/>
        <p:txBody>
          <a:bodyPr/>
          <a:lstStyle/>
          <a:p>
            <a:fld id="{34F306F0-7786-49CE-BF4E-4742016A3D14}" type="datetimeFigureOut">
              <a:rPr lang="en-IE" smtClean="0"/>
              <a:t>06/04/2023</a:t>
            </a:fld>
            <a:endParaRPr lang="en-IE"/>
          </a:p>
        </p:txBody>
      </p:sp>
      <p:sp>
        <p:nvSpPr>
          <p:cNvPr id="5" name="Footer Placeholder 4">
            <a:extLst>
              <a:ext uri="{FF2B5EF4-FFF2-40B4-BE49-F238E27FC236}">
                <a16:creationId xmlns:a16="http://schemas.microsoft.com/office/drawing/2014/main" id="{479FE6DF-33F3-4C4D-8D7F-CFC0375AA97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9A9CFFEB-1F23-47AA-8F6C-9A9241305287}"/>
              </a:ext>
            </a:extLst>
          </p:cNvPr>
          <p:cNvSpPr>
            <a:spLocks noGrp="1"/>
          </p:cNvSpPr>
          <p:nvPr>
            <p:ph type="sldNum" sz="quarter" idx="12"/>
          </p:nvPr>
        </p:nvSpPr>
        <p:spPr/>
        <p:txBody>
          <a:bodyPr/>
          <a:lstStyle/>
          <a:p>
            <a:fld id="{3A490483-B485-4616-BF0E-CC806087B695}" type="slidenum">
              <a:rPr lang="en-IE" smtClean="0"/>
              <a:t>‹#›</a:t>
            </a:fld>
            <a:endParaRPr lang="en-IE"/>
          </a:p>
        </p:txBody>
      </p:sp>
    </p:spTree>
    <p:extLst>
      <p:ext uri="{BB962C8B-B14F-4D97-AF65-F5344CB8AC3E}">
        <p14:creationId xmlns:p14="http://schemas.microsoft.com/office/powerpoint/2010/main" val="2256483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1A595-758C-4B73-A942-FE30AC4D1402}"/>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5D88433A-9B1E-42C8-A2FE-2398AA1EF3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36FD9AB6-921F-4632-B6AA-048B4E8AE9EA}"/>
              </a:ext>
            </a:extLst>
          </p:cNvPr>
          <p:cNvSpPr>
            <a:spLocks noGrp="1"/>
          </p:cNvSpPr>
          <p:nvPr>
            <p:ph type="dt" sz="half" idx="10"/>
          </p:nvPr>
        </p:nvSpPr>
        <p:spPr/>
        <p:txBody>
          <a:bodyPr/>
          <a:lstStyle/>
          <a:p>
            <a:fld id="{34F306F0-7786-49CE-BF4E-4742016A3D14}" type="datetimeFigureOut">
              <a:rPr lang="en-IE" smtClean="0"/>
              <a:t>06/04/2023</a:t>
            </a:fld>
            <a:endParaRPr lang="en-IE"/>
          </a:p>
        </p:txBody>
      </p:sp>
      <p:sp>
        <p:nvSpPr>
          <p:cNvPr id="5" name="Footer Placeholder 4">
            <a:extLst>
              <a:ext uri="{FF2B5EF4-FFF2-40B4-BE49-F238E27FC236}">
                <a16:creationId xmlns:a16="http://schemas.microsoft.com/office/drawing/2014/main" id="{292E5D6A-4012-417F-8C32-1365CC598D9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FA41E98F-0B99-4F24-8D1E-58D814B2E440}"/>
              </a:ext>
            </a:extLst>
          </p:cNvPr>
          <p:cNvSpPr>
            <a:spLocks noGrp="1"/>
          </p:cNvSpPr>
          <p:nvPr>
            <p:ph type="sldNum" sz="quarter" idx="12"/>
          </p:nvPr>
        </p:nvSpPr>
        <p:spPr/>
        <p:txBody>
          <a:bodyPr/>
          <a:lstStyle/>
          <a:p>
            <a:fld id="{3A490483-B485-4616-BF0E-CC806087B695}" type="slidenum">
              <a:rPr lang="en-IE" smtClean="0"/>
              <a:t>‹#›</a:t>
            </a:fld>
            <a:endParaRPr lang="en-IE"/>
          </a:p>
        </p:txBody>
      </p:sp>
    </p:spTree>
    <p:extLst>
      <p:ext uri="{BB962C8B-B14F-4D97-AF65-F5344CB8AC3E}">
        <p14:creationId xmlns:p14="http://schemas.microsoft.com/office/powerpoint/2010/main" val="77342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33579-7D9F-436B-A364-2A370D929C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F17CDE22-AF7E-4FB1-81B9-A982614B3D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CC15C1-D33D-4121-B1BF-3D81102BFEC9}"/>
              </a:ext>
            </a:extLst>
          </p:cNvPr>
          <p:cNvSpPr>
            <a:spLocks noGrp="1"/>
          </p:cNvSpPr>
          <p:nvPr>
            <p:ph type="dt" sz="half" idx="10"/>
          </p:nvPr>
        </p:nvSpPr>
        <p:spPr/>
        <p:txBody>
          <a:bodyPr/>
          <a:lstStyle/>
          <a:p>
            <a:fld id="{34F306F0-7786-49CE-BF4E-4742016A3D14}" type="datetimeFigureOut">
              <a:rPr lang="en-IE" smtClean="0"/>
              <a:t>06/04/2023</a:t>
            </a:fld>
            <a:endParaRPr lang="en-IE"/>
          </a:p>
        </p:txBody>
      </p:sp>
      <p:sp>
        <p:nvSpPr>
          <p:cNvPr id="5" name="Footer Placeholder 4">
            <a:extLst>
              <a:ext uri="{FF2B5EF4-FFF2-40B4-BE49-F238E27FC236}">
                <a16:creationId xmlns:a16="http://schemas.microsoft.com/office/drawing/2014/main" id="{5705548A-E80B-4BA8-A0D6-073CFCB34AF1}"/>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63E3F45F-6853-407B-A3AC-C628F68EFE25}"/>
              </a:ext>
            </a:extLst>
          </p:cNvPr>
          <p:cNvSpPr>
            <a:spLocks noGrp="1"/>
          </p:cNvSpPr>
          <p:nvPr>
            <p:ph type="sldNum" sz="quarter" idx="12"/>
          </p:nvPr>
        </p:nvSpPr>
        <p:spPr/>
        <p:txBody>
          <a:bodyPr/>
          <a:lstStyle/>
          <a:p>
            <a:fld id="{3A490483-B485-4616-BF0E-CC806087B695}" type="slidenum">
              <a:rPr lang="en-IE" smtClean="0"/>
              <a:t>‹#›</a:t>
            </a:fld>
            <a:endParaRPr lang="en-IE"/>
          </a:p>
        </p:txBody>
      </p:sp>
    </p:spTree>
    <p:extLst>
      <p:ext uri="{BB962C8B-B14F-4D97-AF65-F5344CB8AC3E}">
        <p14:creationId xmlns:p14="http://schemas.microsoft.com/office/powerpoint/2010/main" val="2976939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4489C-8DF3-4CF8-A844-BC3C5DFC38E5}"/>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DB3FE91B-1FF4-4284-9F9C-8C4632D601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4B3DF79A-E1C0-42CE-B14E-1482139D9E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C3F001AD-2FDF-447F-94AA-C4A2401CDADA}"/>
              </a:ext>
            </a:extLst>
          </p:cNvPr>
          <p:cNvSpPr>
            <a:spLocks noGrp="1"/>
          </p:cNvSpPr>
          <p:nvPr>
            <p:ph type="dt" sz="half" idx="10"/>
          </p:nvPr>
        </p:nvSpPr>
        <p:spPr/>
        <p:txBody>
          <a:bodyPr/>
          <a:lstStyle/>
          <a:p>
            <a:fld id="{34F306F0-7786-49CE-BF4E-4742016A3D14}" type="datetimeFigureOut">
              <a:rPr lang="en-IE" smtClean="0"/>
              <a:t>06/04/2023</a:t>
            </a:fld>
            <a:endParaRPr lang="en-IE"/>
          </a:p>
        </p:txBody>
      </p:sp>
      <p:sp>
        <p:nvSpPr>
          <p:cNvPr id="6" name="Footer Placeholder 5">
            <a:extLst>
              <a:ext uri="{FF2B5EF4-FFF2-40B4-BE49-F238E27FC236}">
                <a16:creationId xmlns:a16="http://schemas.microsoft.com/office/drawing/2014/main" id="{32D03BF1-A94E-4F37-849D-E9AA5AE524C1}"/>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D78B44DB-B3EA-4D08-8B93-BEA610A87E2B}"/>
              </a:ext>
            </a:extLst>
          </p:cNvPr>
          <p:cNvSpPr>
            <a:spLocks noGrp="1"/>
          </p:cNvSpPr>
          <p:nvPr>
            <p:ph type="sldNum" sz="quarter" idx="12"/>
          </p:nvPr>
        </p:nvSpPr>
        <p:spPr/>
        <p:txBody>
          <a:bodyPr/>
          <a:lstStyle/>
          <a:p>
            <a:fld id="{3A490483-B485-4616-BF0E-CC806087B695}" type="slidenum">
              <a:rPr lang="en-IE" smtClean="0"/>
              <a:t>‹#›</a:t>
            </a:fld>
            <a:endParaRPr lang="en-IE"/>
          </a:p>
        </p:txBody>
      </p:sp>
    </p:spTree>
    <p:extLst>
      <p:ext uri="{BB962C8B-B14F-4D97-AF65-F5344CB8AC3E}">
        <p14:creationId xmlns:p14="http://schemas.microsoft.com/office/powerpoint/2010/main" val="4269960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5C424-832A-4383-AA2E-3F72DDDD2152}"/>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AB7AF1DA-B937-4724-ADE5-5CA33F37F8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B0BFB2-D856-43B0-9964-4EFD97E7893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9BF782D2-72B4-41AE-A45A-BE193FB77A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A1893B6-CF41-400F-9CCF-8ADB4DFC67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13E7B427-B8B5-417A-ABC9-C7107DDA17BC}"/>
              </a:ext>
            </a:extLst>
          </p:cNvPr>
          <p:cNvSpPr>
            <a:spLocks noGrp="1"/>
          </p:cNvSpPr>
          <p:nvPr>
            <p:ph type="dt" sz="half" idx="10"/>
          </p:nvPr>
        </p:nvSpPr>
        <p:spPr/>
        <p:txBody>
          <a:bodyPr/>
          <a:lstStyle/>
          <a:p>
            <a:fld id="{34F306F0-7786-49CE-BF4E-4742016A3D14}" type="datetimeFigureOut">
              <a:rPr lang="en-IE" smtClean="0"/>
              <a:t>06/04/2023</a:t>
            </a:fld>
            <a:endParaRPr lang="en-IE"/>
          </a:p>
        </p:txBody>
      </p:sp>
      <p:sp>
        <p:nvSpPr>
          <p:cNvPr id="8" name="Footer Placeholder 7">
            <a:extLst>
              <a:ext uri="{FF2B5EF4-FFF2-40B4-BE49-F238E27FC236}">
                <a16:creationId xmlns:a16="http://schemas.microsoft.com/office/drawing/2014/main" id="{82B02C79-24C9-4529-B268-BB6260A8A49F}"/>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B854F9D6-134C-49BC-B9F1-6A67A63FDB1F}"/>
              </a:ext>
            </a:extLst>
          </p:cNvPr>
          <p:cNvSpPr>
            <a:spLocks noGrp="1"/>
          </p:cNvSpPr>
          <p:nvPr>
            <p:ph type="sldNum" sz="quarter" idx="12"/>
          </p:nvPr>
        </p:nvSpPr>
        <p:spPr/>
        <p:txBody>
          <a:bodyPr/>
          <a:lstStyle/>
          <a:p>
            <a:fld id="{3A490483-B485-4616-BF0E-CC806087B695}" type="slidenum">
              <a:rPr lang="en-IE" smtClean="0"/>
              <a:t>‹#›</a:t>
            </a:fld>
            <a:endParaRPr lang="en-IE"/>
          </a:p>
        </p:txBody>
      </p:sp>
    </p:spTree>
    <p:extLst>
      <p:ext uri="{BB962C8B-B14F-4D97-AF65-F5344CB8AC3E}">
        <p14:creationId xmlns:p14="http://schemas.microsoft.com/office/powerpoint/2010/main" val="1031569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1A7AC-F911-4F9E-87F8-7696078A7B1B}"/>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7AB5FA16-88D6-469D-BF7B-725E509CBAE0}"/>
              </a:ext>
            </a:extLst>
          </p:cNvPr>
          <p:cNvSpPr>
            <a:spLocks noGrp="1"/>
          </p:cNvSpPr>
          <p:nvPr>
            <p:ph type="dt" sz="half" idx="10"/>
          </p:nvPr>
        </p:nvSpPr>
        <p:spPr/>
        <p:txBody>
          <a:bodyPr/>
          <a:lstStyle/>
          <a:p>
            <a:fld id="{34F306F0-7786-49CE-BF4E-4742016A3D14}" type="datetimeFigureOut">
              <a:rPr lang="en-IE" smtClean="0"/>
              <a:t>06/04/2023</a:t>
            </a:fld>
            <a:endParaRPr lang="en-IE"/>
          </a:p>
        </p:txBody>
      </p:sp>
      <p:sp>
        <p:nvSpPr>
          <p:cNvPr id="4" name="Footer Placeholder 3">
            <a:extLst>
              <a:ext uri="{FF2B5EF4-FFF2-40B4-BE49-F238E27FC236}">
                <a16:creationId xmlns:a16="http://schemas.microsoft.com/office/drawing/2014/main" id="{326C7C69-33C1-4421-BB27-AE91B4D63EFC}"/>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1E4673BE-3749-4F3F-ACFF-1F312EAC3BC6}"/>
              </a:ext>
            </a:extLst>
          </p:cNvPr>
          <p:cNvSpPr>
            <a:spLocks noGrp="1"/>
          </p:cNvSpPr>
          <p:nvPr>
            <p:ph type="sldNum" sz="quarter" idx="12"/>
          </p:nvPr>
        </p:nvSpPr>
        <p:spPr/>
        <p:txBody>
          <a:bodyPr/>
          <a:lstStyle/>
          <a:p>
            <a:fld id="{3A490483-B485-4616-BF0E-CC806087B695}" type="slidenum">
              <a:rPr lang="en-IE" smtClean="0"/>
              <a:t>‹#›</a:t>
            </a:fld>
            <a:endParaRPr lang="en-IE"/>
          </a:p>
        </p:txBody>
      </p:sp>
    </p:spTree>
    <p:extLst>
      <p:ext uri="{BB962C8B-B14F-4D97-AF65-F5344CB8AC3E}">
        <p14:creationId xmlns:p14="http://schemas.microsoft.com/office/powerpoint/2010/main" val="406611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96231C-1A4D-40A8-BC6D-1A63B6EFE878}"/>
              </a:ext>
            </a:extLst>
          </p:cNvPr>
          <p:cNvSpPr>
            <a:spLocks noGrp="1"/>
          </p:cNvSpPr>
          <p:nvPr>
            <p:ph type="dt" sz="half" idx="10"/>
          </p:nvPr>
        </p:nvSpPr>
        <p:spPr/>
        <p:txBody>
          <a:bodyPr/>
          <a:lstStyle/>
          <a:p>
            <a:fld id="{34F306F0-7786-49CE-BF4E-4742016A3D14}" type="datetimeFigureOut">
              <a:rPr lang="en-IE" smtClean="0"/>
              <a:t>06/04/2023</a:t>
            </a:fld>
            <a:endParaRPr lang="en-IE"/>
          </a:p>
        </p:txBody>
      </p:sp>
      <p:sp>
        <p:nvSpPr>
          <p:cNvPr id="3" name="Footer Placeholder 2">
            <a:extLst>
              <a:ext uri="{FF2B5EF4-FFF2-40B4-BE49-F238E27FC236}">
                <a16:creationId xmlns:a16="http://schemas.microsoft.com/office/drawing/2014/main" id="{3B21C587-9CAE-40A1-BC83-CC4BE0150E07}"/>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E63A67E0-D3D5-4A7A-91B9-FDC9756057FE}"/>
              </a:ext>
            </a:extLst>
          </p:cNvPr>
          <p:cNvSpPr>
            <a:spLocks noGrp="1"/>
          </p:cNvSpPr>
          <p:nvPr>
            <p:ph type="sldNum" sz="quarter" idx="12"/>
          </p:nvPr>
        </p:nvSpPr>
        <p:spPr/>
        <p:txBody>
          <a:bodyPr/>
          <a:lstStyle/>
          <a:p>
            <a:fld id="{3A490483-B485-4616-BF0E-CC806087B695}" type="slidenum">
              <a:rPr lang="en-IE" smtClean="0"/>
              <a:t>‹#›</a:t>
            </a:fld>
            <a:endParaRPr lang="en-IE"/>
          </a:p>
        </p:txBody>
      </p:sp>
    </p:spTree>
    <p:extLst>
      <p:ext uri="{BB962C8B-B14F-4D97-AF65-F5344CB8AC3E}">
        <p14:creationId xmlns:p14="http://schemas.microsoft.com/office/powerpoint/2010/main" val="3795309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610D0-56D8-43DC-B63F-DA5A59CCB6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B34F5AEC-CBA8-4368-8E4F-CDF1A0EFE1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985F3256-2C39-4E73-AFBA-9DCE2082CD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4C6B12-DEA2-4D81-878A-A91C47F0D259}"/>
              </a:ext>
            </a:extLst>
          </p:cNvPr>
          <p:cNvSpPr>
            <a:spLocks noGrp="1"/>
          </p:cNvSpPr>
          <p:nvPr>
            <p:ph type="dt" sz="half" idx="10"/>
          </p:nvPr>
        </p:nvSpPr>
        <p:spPr/>
        <p:txBody>
          <a:bodyPr/>
          <a:lstStyle/>
          <a:p>
            <a:fld id="{34F306F0-7786-49CE-BF4E-4742016A3D14}" type="datetimeFigureOut">
              <a:rPr lang="en-IE" smtClean="0"/>
              <a:t>06/04/2023</a:t>
            </a:fld>
            <a:endParaRPr lang="en-IE"/>
          </a:p>
        </p:txBody>
      </p:sp>
      <p:sp>
        <p:nvSpPr>
          <p:cNvPr id="6" name="Footer Placeholder 5">
            <a:extLst>
              <a:ext uri="{FF2B5EF4-FFF2-40B4-BE49-F238E27FC236}">
                <a16:creationId xmlns:a16="http://schemas.microsoft.com/office/drawing/2014/main" id="{C3D83EBE-0099-4A21-8A49-E1FB47E70ECC}"/>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07A1C7B5-38B4-450F-8E12-BD8034218CEA}"/>
              </a:ext>
            </a:extLst>
          </p:cNvPr>
          <p:cNvSpPr>
            <a:spLocks noGrp="1"/>
          </p:cNvSpPr>
          <p:nvPr>
            <p:ph type="sldNum" sz="quarter" idx="12"/>
          </p:nvPr>
        </p:nvSpPr>
        <p:spPr/>
        <p:txBody>
          <a:bodyPr/>
          <a:lstStyle/>
          <a:p>
            <a:fld id="{3A490483-B485-4616-BF0E-CC806087B695}" type="slidenum">
              <a:rPr lang="en-IE" smtClean="0"/>
              <a:t>‹#›</a:t>
            </a:fld>
            <a:endParaRPr lang="en-IE"/>
          </a:p>
        </p:txBody>
      </p:sp>
    </p:spTree>
    <p:extLst>
      <p:ext uri="{BB962C8B-B14F-4D97-AF65-F5344CB8AC3E}">
        <p14:creationId xmlns:p14="http://schemas.microsoft.com/office/powerpoint/2010/main" val="2514714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92CD6-77CB-4EBE-AC2E-CE36DA7FFC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788C5890-7F35-46DB-9D8B-5390A2DDB3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564A4392-C665-42C3-ADA9-EE37F7817C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77C26F-BE82-464F-B094-B2D36B1F7B0A}"/>
              </a:ext>
            </a:extLst>
          </p:cNvPr>
          <p:cNvSpPr>
            <a:spLocks noGrp="1"/>
          </p:cNvSpPr>
          <p:nvPr>
            <p:ph type="dt" sz="half" idx="10"/>
          </p:nvPr>
        </p:nvSpPr>
        <p:spPr/>
        <p:txBody>
          <a:bodyPr/>
          <a:lstStyle/>
          <a:p>
            <a:fld id="{34F306F0-7786-49CE-BF4E-4742016A3D14}" type="datetimeFigureOut">
              <a:rPr lang="en-IE" smtClean="0"/>
              <a:t>06/04/2023</a:t>
            </a:fld>
            <a:endParaRPr lang="en-IE"/>
          </a:p>
        </p:txBody>
      </p:sp>
      <p:sp>
        <p:nvSpPr>
          <p:cNvPr id="6" name="Footer Placeholder 5">
            <a:extLst>
              <a:ext uri="{FF2B5EF4-FFF2-40B4-BE49-F238E27FC236}">
                <a16:creationId xmlns:a16="http://schemas.microsoft.com/office/drawing/2014/main" id="{4CCF7C35-C672-4CA4-9B76-1ABE29A4A7B7}"/>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F95A30E6-67B7-4D8D-85D3-F4ADC79F1034}"/>
              </a:ext>
            </a:extLst>
          </p:cNvPr>
          <p:cNvSpPr>
            <a:spLocks noGrp="1"/>
          </p:cNvSpPr>
          <p:nvPr>
            <p:ph type="sldNum" sz="quarter" idx="12"/>
          </p:nvPr>
        </p:nvSpPr>
        <p:spPr/>
        <p:txBody>
          <a:bodyPr/>
          <a:lstStyle/>
          <a:p>
            <a:fld id="{3A490483-B485-4616-BF0E-CC806087B695}" type="slidenum">
              <a:rPr lang="en-IE" smtClean="0"/>
              <a:t>‹#›</a:t>
            </a:fld>
            <a:endParaRPr lang="en-IE"/>
          </a:p>
        </p:txBody>
      </p:sp>
    </p:spTree>
    <p:extLst>
      <p:ext uri="{BB962C8B-B14F-4D97-AF65-F5344CB8AC3E}">
        <p14:creationId xmlns:p14="http://schemas.microsoft.com/office/powerpoint/2010/main" val="473983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C750B66-477E-465D-AF60-86E1FCDDDE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300886FA-E31B-4404-AD91-A78C2F906F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8E8BBA42-491E-4D72-9F2F-BCE030DF6E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F306F0-7786-49CE-BF4E-4742016A3D14}" type="datetimeFigureOut">
              <a:rPr lang="en-IE" smtClean="0"/>
              <a:t>06/04/2023</a:t>
            </a:fld>
            <a:endParaRPr lang="en-IE"/>
          </a:p>
        </p:txBody>
      </p:sp>
      <p:sp>
        <p:nvSpPr>
          <p:cNvPr id="5" name="Footer Placeholder 4">
            <a:extLst>
              <a:ext uri="{FF2B5EF4-FFF2-40B4-BE49-F238E27FC236}">
                <a16:creationId xmlns:a16="http://schemas.microsoft.com/office/drawing/2014/main" id="{F09C7A4B-4E7C-43D2-93D9-647ED95BE5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536D8DB5-5B8A-428C-B5ED-74AE09F77A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490483-B485-4616-BF0E-CC806087B695}" type="slidenum">
              <a:rPr lang="en-IE" smtClean="0"/>
              <a:t>‹#›</a:t>
            </a:fld>
            <a:endParaRPr lang="en-IE"/>
          </a:p>
        </p:txBody>
      </p:sp>
    </p:spTree>
    <p:extLst>
      <p:ext uri="{BB962C8B-B14F-4D97-AF65-F5344CB8AC3E}">
        <p14:creationId xmlns:p14="http://schemas.microsoft.com/office/powerpoint/2010/main" val="3930392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jfm.i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F5501-9043-45B2-AE72-5AE67843DBFE}"/>
              </a:ext>
            </a:extLst>
          </p:cNvPr>
          <p:cNvSpPr>
            <a:spLocks noGrp="1"/>
          </p:cNvSpPr>
          <p:nvPr>
            <p:ph type="ctrTitle"/>
          </p:nvPr>
        </p:nvSpPr>
        <p:spPr/>
        <p:txBody>
          <a:bodyPr/>
          <a:lstStyle/>
          <a:p>
            <a:r>
              <a:rPr lang="en-IE" dirty="0"/>
              <a:t>Dealing with Clients in a Garda Station</a:t>
            </a:r>
          </a:p>
        </p:txBody>
      </p:sp>
      <p:sp>
        <p:nvSpPr>
          <p:cNvPr id="3" name="Subtitle 2">
            <a:extLst>
              <a:ext uri="{FF2B5EF4-FFF2-40B4-BE49-F238E27FC236}">
                <a16:creationId xmlns:a16="http://schemas.microsoft.com/office/drawing/2014/main" id="{DF40E4E8-693E-4507-8359-EA25C4489D32}"/>
              </a:ext>
            </a:extLst>
          </p:cNvPr>
          <p:cNvSpPr>
            <a:spLocks noGrp="1"/>
          </p:cNvSpPr>
          <p:nvPr>
            <p:ph type="subTitle" idx="1"/>
          </p:nvPr>
        </p:nvSpPr>
        <p:spPr/>
        <p:txBody>
          <a:bodyPr>
            <a:normAutofit lnSpcReduction="10000"/>
          </a:bodyPr>
          <a:lstStyle/>
          <a:p>
            <a:r>
              <a:rPr lang="en-IE" dirty="0"/>
              <a:t>John F Martin &amp; Co </a:t>
            </a:r>
          </a:p>
          <a:p>
            <a:r>
              <a:rPr lang="en-IE" dirty="0"/>
              <a:t>28 Woodquay, Galway</a:t>
            </a:r>
          </a:p>
          <a:p>
            <a:r>
              <a:rPr lang="en-IE" dirty="0">
                <a:hlinkClick r:id="rId3"/>
              </a:rPr>
              <a:t>info@jfm.ie</a:t>
            </a:r>
            <a:endParaRPr lang="en-IE" dirty="0"/>
          </a:p>
          <a:p>
            <a:r>
              <a:rPr lang="en-IE" dirty="0"/>
              <a:t>091 575075</a:t>
            </a:r>
          </a:p>
        </p:txBody>
      </p:sp>
    </p:spTree>
    <p:extLst>
      <p:ext uri="{BB962C8B-B14F-4D97-AF65-F5344CB8AC3E}">
        <p14:creationId xmlns:p14="http://schemas.microsoft.com/office/powerpoint/2010/main" val="344242241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1C81B-445F-4B3A-9FED-B42412B8F656}"/>
              </a:ext>
            </a:extLst>
          </p:cNvPr>
          <p:cNvSpPr>
            <a:spLocks noGrp="1"/>
          </p:cNvSpPr>
          <p:nvPr>
            <p:ph type="title"/>
          </p:nvPr>
        </p:nvSpPr>
        <p:spPr/>
        <p:txBody>
          <a:bodyPr/>
          <a:lstStyle/>
          <a:p>
            <a:r>
              <a:rPr lang="en-IE" dirty="0"/>
              <a:t>Public Order Offences</a:t>
            </a:r>
          </a:p>
        </p:txBody>
      </p:sp>
      <p:sp>
        <p:nvSpPr>
          <p:cNvPr id="3" name="Content Placeholder 2">
            <a:extLst>
              <a:ext uri="{FF2B5EF4-FFF2-40B4-BE49-F238E27FC236}">
                <a16:creationId xmlns:a16="http://schemas.microsoft.com/office/drawing/2014/main" id="{902561E7-47D9-4F60-86B3-5848F2F48480}"/>
              </a:ext>
            </a:extLst>
          </p:cNvPr>
          <p:cNvSpPr>
            <a:spLocks noGrp="1"/>
          </p:cNvSpPr>
          <p:nvPr>
            <p:ph idx="1"/>
          </p:nvPr>
        </p:nvSpPr>
        <p:spPr/>
        <p:txBody>
          <a:bodyPr>
            <a:normAutofit/>
          </a:bodyPr>
          <a:lstStyle/>
          <a:p>
            <a:r>
              <a:rPr lang="en-IE" dirty="0"/>
              <a:t>Client intoxicated</a:t>
            </a:r>
          </a:p>
          <a:p>
            <a:r>
              <a:rPr lang="en-IE" dirty="0"/>
              <a:t>“Come down and get me out of here!”</a:t>
            </a:r>
          </a:p>
          <a:p>
            <a:r>
              <a:rPr lang="en-IE" dirty="0"/>
              <a:t>Advice:</a:t>
            </a:r>
          </a:p>
          <a:p>
            <a:pPr lvl="1"/>
            <a:r>
              <a:rPr lang="en-IE" dirty="0"/>
              <a:t>The sooner you shut up and calm down, the sooner you get out of there</a:t>
            </a:r>
          </a:p>
          <a:p>
            <a:r>
              <a:rPr lang="en-IE" dirty="0"/>
              <a:t>Usually – Charged and released</a:t>
            </a:r>
          </a:p>
          <a:p>
            <a:r>
              <a:rPr lang="en-IE" dirty="0"/>
              <a:t>Until recently no power to detain for being drunk</a:t>
            </a:r>
          </a:p>
          <a:p>
            <a:r>
              <a:rPr lang="en-IE" dirty="0" err="1"/>
              <a:t>Gda</a:t>
            </a:r>
            <a:r>
              <a:rPr lang="en-IE" dirty="0"/>
              <a:t> would prepare charge which can “take a bit of time.”</a:t>
            </a:r>
          </a:p>
          <a:p>
            <a:r>
              <a:rPr lang="en-IE" dirty="0"/>
              <a:t>The more stroppy the prisoner, the longer it would take to prepare a charge</a:t>
            </a:r>
          </a:p>
        </p:txBody>
      </p:sp>
    </p:spTree>
    <p:extLst>
      <p:ext uri="{BB962C8B-B14F-4D97-AF65-F5344CB8AC3E}">
        <p14:creationId xmlns:p14="http://schemas.microsoft.com/office/powerpoint/2010/main" val="41885258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49FEE-2D81-4EF5-869C-A16E797B2F31}"/>
              </a:ext>
            </a:extLst>
          </p:cNvPr>
          <p:cNvSpPr>
            <a:spLocks noGrp="1"/>
          </p:cNvSpPr>
          <p:nvPr>
            <p:ph type="title"/>
          </p:nvPr>
        </p:nvSpPr>
        <p:spPr/>
        <p:txBody>
          <a:bodyPr/>
          <a:lstStyle/>
          <a:p>
            <a:r>
              <a:rPr lang="en-IE" dirty="0"/>
              <a:t>Public Order Offences</a:t>
            </a:r>
          </a:p>
        </p:txBody>
      </p:sp>
      <p:sp>
        <p:nvSpPr>
          <p:cNvPr id="3" name="Content Placeholder 2">
            <a:extLst>
              <a:ext uri="{FF2B5EF4-FFF2-40B4-BE49-F238E27FC236}">
                <a16:creationId xmlns:a16="http://schemas.microsoft.com/office/drawing/2014/main" id="{71A401DD-8F09-425F-A3B0-F9E6EC3F0E74}"/>
              </a:ext>
            </a:extLst>
          </p:cNvPr>
          <p:cNvSpPr>
            <a:spLocks noGrp="1"/>
          </p:cNvSpPr>
          <p:nvPr>
            <p:ph idx="1"/>
          </p:nvPr>
        </p:nvSpPr>
        <p:spPr/>
        <p:txBody>
          <a:bodyPr/>
          <a:lstStyle/>
          <a:p>
            <a:r>
              <a:rPr lang="en-IE" dirty="0"/>
              <a:t>Section 4A Criminal Justice (Public Order) act 1994</a:t>
            </a:r>
          </a:p>
          <a:p>
            <a:pPr lvl="1"/>
            <a:r>
              <a:rPr lang="en-IE" dirty="0"/>
              <a:t>Inserted by Criminal Justice Act 2017</a:t>
            </a:r>
          </a:p>
          <a:p>
            <a:r>
              <a:rPr lang="en-IE" dirty="0"/>
              <a:t>“[H]e or she may, if the member of the Garda Síochána for the time being in charge of the Garda Síochána station is of opinion that the person is intoxicated to such an extent as would give rise to a reasonable apprehension that the person might endanger himself or herself or other persons, be detained in custody for such period, not exceeding </a:t>
            </a:r>
            <a:r>
              <a:rPr lang="en-IE" b="1" dirty="0"/>
              <a:t>6 hours </a:t>
            </a:r>
            <a:r>
              <a:rPr lang="en-IE" dirty="0"/>
              <a:t>from the time of his or her arrest, as the member of the Garda Síochána so in charge remains of that opinion.”</a:t>
            </a:r>
          </a:p>
          <a:p>
            <a:r>
              <a:rPr lang="en-IE" dirty="0"/>
              <a:t>Effectively – Drunk Tank</a:t>
            </a:r>
          </a:p>
          <a:p>
            <a:endParaRPr lang="en-IE" dirty="0"/>
          </a:p>
        </p:txBody>
      </p:sp>
    </p:spTree>
    <p:extLst>
      <p:ext uri="{BB962C8B-B14F-4D97-AF65-F5344CB8AC3E}">
        <p14:creationId xmlns:p14="http://schemas.microsoft.com/office/powerpoint/2010/main" val="31327928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39B6F-6257-4333-A96B-445F697844CD}"/>
              </a:ext>
            </a:extLst>
          </p:cNvPr>
          <p:cNvSpPr>
            <a:spLocks noGrp="1"/>
          </p:cNvSpPr>
          <p:nvPr>
            <p:ph type="title"/>
          </p:nvPr>
        </p:nvSpPr>
        <p:spPr/>
        <p:txBody>
          <a:bodyPr/>
          <a:lstStyle/>
          <a:p>
            <a:r>
              <a:rPr lang="en-IE" dirty="0"/>
              <a:t>Detention for Questioning</a:t>
            </a:r>
          </a:p>
        </p:txBody>
      </p:sp>
      <p:sp>
        <p:nvSpPr>
          <p:cNvPr id="3" name="Content Placeholder 2">
            <a:extLst>
              <a:ext uri="{FF2B5EF4-FFF2-40B4-BE49-F238E27FC236}">
                <a16:creationId xmlns:a16="http://schemas.microsoft.com/office/drawing/2014/main" id="{1B60B5FE-3606-4B67-A7E7-618F62F35E6B}"/>
              </a:ext>
            </a:extLst>
          </p:cNvPr>
          <p:cNvSpPr>
            <a:spLocks noGrp="1"/>
          </p:cNvSpPr>
          <p:nvPr>
            <p:ph idx="1"/>
          </p:nvPr>
        </p:nvSpPr>
        <p:spPr/>
        <p:txBody>
          <a:bodyPr/>
          <a:lstStyle/>
          <a:p>
            <a:r>
              <a:rPr lang="en-IE" dirty="0"/>
              <a:t>Huge area - Needs its own full 2 day CPD</a:t>
            </a:r>
          </a:p>
          <a:p>
            <a:endParaRPr lang="en-IE" dirty="0"/>
          </a:p>
          <a:p>
            <a:pPr marL="457200" lvl="1" indent="0">
              <a:buNone/>
            </a:pPr>
            <a:endParaRPr lang="en-IE" dirty="0"/>
          </a:p>
          <a:p>
            <a:pPr marL="457200" lvl="1" indent="0">
              <a:buNone/>
            </a:pPr>
            <a:endParaRPr lang="en-IE" dirty="0"/>
          </a:p>
          <a:p>
            <a:r>
              <a:rPr lang="en-IE" dirty="0"/>
              <a:t>Changes in recent years</a:t>
            </a:r>
          </a:p>
          <a:p>
            <a:pPr lvl="1"/>
            <a:r>
              <a:rPr lang="en-IE" dirty="0"/>
              <a:t>Solicitor presence in interview</a:t>
            </a:r>
          </a:p>
          <a:p>
            <a:endParaRPr lang="en-IE" dirty="0"/>
          </a:p>
        </p:txBody>
      </p:sp>
    </p:spTree>
    <p:extLst>
      <p:ext uri="{BB962C8B-B14F-4D97-AF65-F5344CB8AC3E}">
        <p14:creationId xmlns:p14="http://schemas.microsoft.com/office/powerpoint/2010/main" val="4605683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FED8B-0BA9-403D-AF19-A08786B58E39}"/>
              </a:ext>
            </a:extLst>
          </p:cNvPr>
          <p:cNvSpPr>
            <a:spLocks noGrp="1"/>
          </p:cNvSpPr>
          <p:nvPr>
            <p:ph type="title"/>
          </p:nvPr>
        </p:nvSpPr>
        <p:spPr/>
        <p:txBody>
          <a:bodyPr/>
          <a:lstStyle/>
          <a:p>
            <a:r>
              <a:rPr lang="en-IE" dirty="0"/>
              <a:t>Detention for Questioning</a:t>
            </a:r>
          </a:p>
        </p:txBody>
      </p:sp>
      <p:sp>
        <p:nvSpPr>
          <p:cNvPr id="3" name="Content Placeholder 2">
            <a:extLst>
              <a:ext uri="{FF2B5EF4-FFF2-40B4-BE49-F238E27FC236}">
                <a16:creationId xmlns:a16="http://schemas.microsoft.com/office/drawing/2014/main" id="{57A26FFA-F5A9-42BF-BE96-FDC0BBFA2917}"/>
              </a:ext>
            </a:extLst>
          </p:cNvPr>
          <p:cNvSpPr>
            <a:spLocks noGrp="1"/>
          </p:cNvSpPr>
          <p:nvPr>
            <p:ph idx="1"/>
          </p:nvPr>
        </p:nvSpPr>
        <p:spPr/>
        <p:txBody>
          <a:bodyPr>
            <a:normAutofit fontScale="92500" lnSpcReduction="10000"/>
          </a:bodyPr>
          <a:lstStyle/>
          <a:p>
            <a:r>
              <a:rPr lang="en-IE" dirty="0"/>
              <a:t>Section 4 Criminal Justice Act 1984 </a:t>
            </a:r>
          </a:p>
          <a:p>
            <a:pPr lvl="1"/>
            <a:r>
              <a:rPr lang="en-IE" dirty="0"/>
              <a:t>Arrestable Offences</a:t>
            </a:r>
          </a:p>
          <a:p>
            <a:r>
              <a:rPr lang="en-IE" dirty="0"/>
              <a:t>Section 42 Criminal Justice Act 1999 </a:t>
            </a:r>
          </a:p>
          <a:p>
            <a:pPr lvl="1"/>
            <a:r>
              <a:rPr lang="en-IE" dirty="0"/>
              <a:t>People removed from prisons for questioning</a:t>
            </a:r>
          </a:p>
          <a:p>
            <a:r>
              <a:rPr lang="en-IE" dirty="0"/>
              <a:t>Section 30 Offences Against the State Act 1939</a:t>
            </a:r>
          </a:p>
          <a:p>
            <a:r>
              <a:rPr lang="en-IE" dirty="0"/>
              <a:t>Section 2 Criminal Justice (Drug Trafficking) Act, 1996</a:t>
            </a:r>
          </a:p>
          <a:p>
            <a:r>
              <a:rPr lang="en-IE" dirty="0"/>
              <a:t>Section 50 Criminal Justice Act, 2007</a:t>
            </a:r>
          </a:p>
          <a:p>
            <a:pPr lvl="1"/>
            <a:r>
              <a:rPr lang="en-IE" dirty="0"/>
              <a:t>Murder of Garda, Murder using Firearm, Murder while committing offence under Offences Against the State Act, False imprisonment</a:t>
            </a:r>
          </a:p>
          <a:p>
            <a:r>
              <a:rPr lang="en-IE" dirty="0"/>
              <a:t>Sections 16 &amp; 17 Criminal Procedure Act 2010</a:t>
            </a:r>
          </a:p>
          <a:p>
            <a:pPr lvl="1"/>
            <a:r>
              <a:rPr lang="en-IE" dirty="0"/>
              <a:t>Detention after and acquittal</a:t>
            </a:r>
          </a:p>
        </p:txBody>
      </p:sp>
    </p:spTree>
    <p:extLst>
      <p:ext uri="{BB962C8B-B14F-4D97-AF65-F5344CB8AC3E}">
        <p14:creationId xmlns:p14="http://schemas.microsoft.com/office/powerpoint/2010/main" val="8162547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405DC-795C-4B14-AA42-6317FFBFA96F}"/>
              </a:ext>
            </a:extLst>
          </p:cNvPr>
          <p:cNvSpPr>
            <a:spLocks noGrp="1"/>
          </p:cNvSpPr>
          <p:nvPr>
            <p:ph type="title"/>
          </p:nvPr>
        </p:nvSpPr>
        <p:spPr/>
        <p:txBody>
          <a:bodyPr/>
          <a:lstStyle/>
          <a:p>
            <a:r>
              <a:rPr lang="en-IE" dirty="0"/>
              <a:t>Detention for Questioning</a:t>
            </a:r>
          </a:p>
        </p:txBody>
      </p:sp>
      <p:sp>
        <p:nvSpPr>
          <p:cNvPr id="3" name="Content Placeholder 2">
            <a:extLst>
              <a:ext uri="{FF2B5EF4-FFF2-40B4-BE49-F238E27FC236}">
                <a16:creationId xmlns:a16="http://schemas.microsoft.com/office/drawing/2014/main" id="{BEA13FF2-A7B8-46CD-AFD3-93EBEC742B3E}"/>
              </a:ext>
            </a:extLst>
          </p:cNvPr>
          <p:cNvSpPr>
            <a:spLocks noGrp="1"/>
          </p:cNvSpPr>
          <p:nvPr>
            <p:ph idx="1"/>
          </p:nvPr>
        </p:nvSpPr>
        <p:spPr/>
        <p:txBody>
          <a:bodyPr/>
          <a:lstStyle/>
          <a:p>
            <a:pPr marL="0" indent="0">
              <a:buNone/>
            </a:pPr>
            <a:endParaRPr lang="en-IE" dirty="0"/>
          </a:p>
          <a:p>
            <a:endParaRPr lang="en-IE" dirty="0"/>
          </a:p>
        </p:txBody>
      </p:sp>
      <p:pic>
        <p:nvPicPr>
          <p:cNvPr id="5" name="Picture 4" descr="A screenshot of a cell phone&#10;&#10;Description automatically generated">
            <a:extLst>
              <a:ext uri="{FF2B5EF4-FFF2-40B4-BE49-F238E27FC236}">
                <a16:creationId xmlns:a16="http://schemas.microsoft.com/office/drawing/2014/main" id="{8C310E86-C2F6-4774-8A37-2A85BFECF0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0416" y="1526684"/>
            <a:ext cx="7049484" cy="4966191"/>
          </a:xfrm>
          <a:prstGeom prst="rect">
            <a:avLst/>
          </a:prstGeom>
        </p:spPr>
      </p:pic>
    </p:spTree>
    <p:extLst>
      <p:ext uri="{BB962C8B-B14F-4D97-AF65-F5344CB8AC3E}">
        <p14:creationId xmlns:p14="http://schemas.microsoft.com/office/powerpoint/2010/main" val="365631811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8691F-F7AE-4958-B680-CC8B3D9D73D1}"/>
              </a:ext>
            </a:extLst>
          </p:cNvPr>
          <p:cNvSpPr>
            <a:spLocks noGrp="1"/>
          </p:cNvSpPr>
          <p:nvPr>
            <p:ph type="title"/>
          </p:nvPr>
        </p:nvSpPr>
        <p:spPr/>
        <p:txBody>
          <a:bodyPr/>
          <a:lstStyle/>
          <a:p>
            <a:r>
              <a:rPr lang="en-IE" dirty="0"/>
              <a:t>Detention for Questioning</a:t>
            </a:r>
          </a:p>
        </p:txBody>
      </p:sp>
      <p:sp>
        <p:nvSpPr>
          <p:cNvPr id="3" name="Content Placeholder 2">
            <a:extLst>
              <a:ext uri="{FF2B5EF4-FFF2-40B4-BE49-F238E27FC236}">
                <a16:creationId xmlns:a16="http://schemas.microsoft.com/office/drawing/2014/main" id="{1631AE4C-4D39-49DF-912B-14601AC32B3C}"/>
              </a:ext>
            </a:extLst>
          </p:cNvPr>
          <p:cNvSpPr>
            <a:spLocks noGrp="1"/>
          </p:cNvSpPr>
          <p:nvPr>
            <p:ph idx="1"/>
          </p:nvPr>
        </p:nvSpPr>
        <p:spPr/>
        <p:txBody>
          <a:bodyPr>
            <a:normAutofit fontScale="92500" lnSpcReduction="20000"/>
          </a:bodyPr>
          <a:lstStyle/>
          <a:p>
            <a:r>
              <a:rPr lang="en-IE" dirty="0"/>
              <a:t>Initial Phone Call</a:t>
            </a:r>
          </a:p>
          <a:p>
            <a:pPr lvl="1"/>
            <a:r>
              <a:rPr lang="en-IE" dirty="0"/>
              <a:t>Find out name of prisoner</a:t>
            </a:r>
          </a:p>
          <a:p>
            <a:pPr lvl="1"/>
            <a:endParaRPr lang="en-IE" dirty="0"/>
          </a:p>
          <a:p>
            <a:pPr lvl="1"/>
            <a:r>
              <a:rPr lang="en-IE" dirty="0"/>
              <a:t>Find out name of arresting member</a:t>
            </a:r>
          </a:p>
          <a:p>
            <a:pPr lvl="1"/>
            <a:endParaRPr lang="en-IE" dirty="0"/>
          </a:p>
          <a:p>
            <a:pPr lvl="1"/>
            <a:r>
              <a:rPr lang="en-IE" dirty="0"/>
              <a:t>Find out what is the alleged offence (theft, assault)</a:t>
            </a:r>
          </a:p>
          <a:p>
            <a:pPr lvl="1"/>
            <a:endParaRPr lang="en-IE" dirty="0"/>
          </a:p>
          <a:p>
            <a:pPr lvl="1"/>
            <a:r>
              <a:rPr lang="en-IE" dirty="0"/>
              <a:t>Find out what provision they are detained under</a:t>
            </a:r>
          </a:p>
          <a:p>
            <a:pPr marL="457200" lvl="1" indent="0">
              <a:buNone/>
            </a:pPr>
            <a:endParaRPr lang="en-IE" dirty="0"/>
          </a:p>
          <a:p>
            <a:pPr lvl="1"/>
            <a:r>
              <a:rPr lang="en-IE" dirty="0"/>
              <a:t>Find out time of initial detention</a:t>
            </a:r>
          </a:p>
          <a:p>
            <a:pPr lvl="1"/>
            <a:endParaRPr lang="en-IE" dirty="0"/>
          </a:p>
          <a:p>
            <a:pPr lvl="1"/>
            <a:r>
              <a:rPr lang="en-IE" dirty="0"/>
              <a:t>Give estimated time of arrival</a:t>
            </a:r>
          </a:p>
          <a:p>
            <a:pPr lvl="1"/>
            <a:endParaRPr lang="en-IE" dirty="0"/>
          </a:p>
          <a:p>
            <a:pPr lvl="1"/>
            <a:r>
              <a:rPr lang="en-IE" dirty="0"/>
              <a:t>Go to station</a:t>
            </a:r>
          </a:p>
        </p:txBody>
      </p:sp>
    </p:spTree>
    <p:extLst>
      <p:ext uri="{BB962C8B-B14F-4D97-AF65-F5344CB8AC3E}">
        <p14:creationId xmlns:p14="http://schemas.microsoft.com/office/powerpoint/2010/main" val="95707717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64E50-2ABD-4403-8586-BBB411765E55}"/>
              </a:ext>
            </a:extLst>
          </p:cNvPr>
          <p:cNvSpPr>
            <a:spLocks noGrp="1"/>
          </p:cNvSpPr>
          <p:nvPr>
            <p:ph type="title"/>
          </p:nvPr>
        </p:nvSpPr>
        <p:spPr/>
        <p:txBody>
          <a:bodyPr/>
          <a:lstStyle/>
          <a:p>
            <a:r>
              <a:rPr lang="en-IE" dirty="0"/>
              <a:t>Detention for Questioning</a:t>
            </a:r>
          </a:p>
        </p:txBody>
      </p:sp>
      <p:sp>
        <p:nvSpPr>
          <p:cNvPr id="3" name="Content Placeholder 2">
            <a:extLst>
              <a:ext uri="{FF2B5EF4-FFF2-40B4-BE49-F238E27FC236}">
                <a16:creationId xmlns:a16="http://schemas.microsoft.com/office/drawing/2014/main" id="{00B96F28-7545-4F9E-9455-2C9D4D59E1CB}"/>
              </a:ext>
            </a:extLst>
          </p:cNvPr>
          <p:cNvSpPr>
            <a:spLocks noGrp="1"/>
          </p:cNvSpPr>
          <p:nvPr>
            <p:ph idx="1"/>
          </p:nvPr>
        </p:nvSpPr>
        <p:spPr/>
        <p:txBody>
          <a:bodyPr/>
          <a:lstStyle/>
          <a:p>
            <a:r>
              <a:rPr lang="en-IE" dirty="0"/>
              <a:t>On arrival at station</a:t>
            </a:r>
          </a:p>
          <a:p>
            <a:pPr marL="0" indent="0">
              <a:buNone/>
            </a:pPr>
            <a:endParaRPr lang="en-IE" dirty="0"/>
          </a:p>
          <a:p>
            <a:pPr lvl="1"/>
            <a:r>
              <a:rPr lang="en-IE" dirty="0"/>
              <a:t>Note time you arrive at public office</a:t>
            </a:r>
          </a:p>
          <a:p>
            <a:pPr marL="457200" lvl="1" indent="0">
              <a:buNone/>
            </a:pPr>
            <a:endParaRPr lang="en-IE" dirty="0"/>
          </a:p>
          <a:p>
            <a:pPr lvl="1"/>
            <a:r>
              <a:rPr lang="en-IE" dirty="0"/>
              <a:t>Note time you are let in to the cell area</a:t>
            </a:r>
          </a:p>
          <a:p>
            <a:pPr marL="457200" lvl="1" indent="0">
              <a:buNone/>
            </a:pPr>
            <a:endParaRPr lang="en-IE" dirty="0"/>
          </a:p>
          <a:p>
            <a:pPr lvl="1"/>
            <a:r>
              <a:rPr lang="en-IE" dirty="0"/>
              <a:t>Speak to </a:t>
            </a:r>
            <a:r>
              <a:rPr lang="en-IE" u="sng" dirty="0"/>
              <a:t>investigating member </a:t>
            </a:r>
            <a:r>
              <a:rPr lang="en-IE" dirty="0"/>
              <a:t>to ascertain:</a:t>
            </a:r>
          </a:p>
          <a:p>
            <a:pPr lvl="2"/>
            <a:r>
              <a:rPr lang="en-IE" dirty="0"/>
              <a:t>Alleged facts</a:t>
            </a:r>
          </a:p>
          <a:p>
            <a:pPr lvl="2"/>
            <a:r>
              <a:rPr lang="en-IE" dirty="0"/>
              <a:t>Witnesses</a:t>
            </a:r>
          </a:p>
          <a:p>
            <a:pPr lvl="2"/>
            <a:r>
              <a:rPr lang="en-IE" dirty="0"/>
              <a:t>CCTV</a:t>
            </a:r>
          </a:p>
          <a:p>
            <a:pPr lvl="2"/>
            <a:endParaRPr lang="en-IE" dirty="0"/>
          </a:p>
        </p:txBody>
      </p:sp>
    </p:spTree>
    <p:extLst>
      <p:ext uri="{BB962C8B-B14F-4D97-AF65-F5344CB8AC3E}">
        <p14:creationId xmlns:p14="http://schemas.microsoft.com/office/powerpoint/2010/main" val="1439512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CA76C-D8CA-4768-8E64-2187E6067932}"/>
              </a:ext>
            </a:extLst>
          </p:cNvPr>
          <p:cNvSpPr>
            <a:spLocks noGrp="1"/>
          </p:cNvSpPr>
          <p:nvPr>
            <p:ph type="title"/>
          </p:nvPr>
        </p:nvSpPr>
        <p:spPr/>
        <p:txBody>
          <a:bodyPr/>
          <a:lstStyle/>
          <a:p>
            <a:r>
              <a:rPr lang="en-IE" dirty="0"/>
              <a:t>Detention for Questioning</a:t>
            </a:r>
          </a:p>
        </p:txBody>
      </p:sp>
      <p:sp>
        <p:nvSpPr>
          <p:cNvPr id="3" name="Content Placeholder 2">
            <a:extLst>
              <a:ext uri="{FF2B5EF4-FFF2-40B4-BE49-F238E27FC236}">
                <a16:creationId xmlns:a16="http://schemas.microsoft.com/office/drawing/2014/main" id="{938821C0-49AB-48F9-8AC0-2BF7372ABB34}"/>
              </a:ext>
            </a:extLst>
          </p:cNvPr>
          <p:cNvSpPr>
            <a:spLocks noGrp="1"/>
          </p:cNvSpPr>
          <p:nvPr>
            <p:ph idx="1"/>
          </p:nvPr>
        </p:nvSpPr>
        <p:spPr/>
        <p:txBody>
          <a:bodyPr/>
          <a:lstStyle/>
          <a:p>
            <a:r>
              <a:rPr lang="en-IE" dirty="0"/>
              <a:t>Speak to client</a:t>
            </a:r>
          </a:p>
          <a:p>
            <a:pPr lvl="1"/>
            <a:r>
              <a:rPr lang="en-IE" dirty="0"/>
              <a:t>Does he/she need a doctor?</a:t>
            </a:r>
          </a:p>
          <a:p>
            <a:pPr marL="457200" lvl="1" indent="0">
              <a:buNone/>
            </a:pPr>
            <a:endParaRPr lang="en-IE" dirty="0"/>
          </a:p>
          <a:p>
            <a:pPr lvl="1"/>
            <a:r>
              <a:rPr lang="en-IE" dirty="0"/>
              <a:t>Especially relevant for prisoner with addiction issues</a:t>
            </a:r>
          </a:p>
          <a:p>
            <a:pPr marL="457200" lvl="1" indent="0">
              <a:buNone/>
            </a:pPr>
            <a:endParaRPr lang="en-IE" dirty="0"/>
          </a:p>
          <a:p>
            <a:pPr lvl="1"/>
            <a:r>
              <a:rPr lang="en-IE" dirty="0"/>
              <a:t>Does he/she need to contact someone</a:t>
            </a:r>
          </a:p>
          <a:p>
            <a:pPr marL="457200" lvl="1" indent="0">
              <a:buNone/>
            </a:pPr>
            <a:endParaRPr lang="en-IE" dirty="0"/>
          </a:p>
          <a:p>
            <a:pPr lvl="1"/>
            <a:r>
              <a:rPr lang="en-IE" dirty="0"/>
              <a:t>Legal Advice</a:t>
            </a:r>
          </a:p>
          <a:p>
            <a:pPr marL="457200" lvl="1" indent="0">
              <a:buNone/>
            </a:pPr>
            <a:endParaRPr lang="en-IE" dirty="0"/>
          </a:p>
          <a:p>
            <a:pPr lvl="1"/>
            <a:r>
              <a:rPr lang="en-IE" dirty="0"/>
              <a:t>Alleged incident</a:t>
            </a:r>
          </a:p>
          <a:p>
            <a:endParaRPr lang="en-IE" dirty="0"/>
          </a:p>
        </p:txBody>
      </p:sp>
    </p:spTree>
    <p:extLst>
      <p:ext uri="{BB962C8B-B14F-4D97-AF65-F5344CB8AC3E}">
        <p14:creationId xmlns:p14="http://schemas.microsoft.com/office/powerpoint/2010/main" val="9758979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692FF-C9CB-418C-B6C3-659DE2479791}"/>
              </a:ext>
            </a:extLst>
          </p:cNvPr>
          <p:cNvSpPr>
            <a:spLocks noGrp="1"/>
          </p:cNvSpPr>
          <p:nvPr>
            <p:ph type="title"/>
          </p:nvPr>
        </p:nvSpPr>
        <p:spPr/>
        <p:txBody>
          <a:bodyPr/>
          <a:lstStyle/>
          <a:p>
            <a:r>
              <a:rPr lang="en-IE" dirty="0"/>
              <a:t>Detention for Questioning</a:t>
            </a:r>
          </a:p>
        </p:txBody>
      </p:sp>
      <p:sp>
        <p:nvSpPr>
          <p:cNvPr id="3" name="Content Placeholder 2">
            <a:extLst>
              <a:ext uri="{FF2B5EF4-FFF2-40B4-BE49-F238E27FC236}">
                <a16:creationId xmlns:a16="http://schemas.microsoft.com/office/drawing/2014/main" id="{F3099A3F-57AD-40A2-A747-0432FDB41FFD}"/>
              </a:ext>
            </a:extLst>
          </p:cNvPr>
          <p:cNvSpPr>
            <a:spLocks noGrp="1"/>
          </p:cNvSpPr>
          <p:nvPr>
            <p:ph idx="1"/>
          </p:nvPr>
        </p:nvSpPr>
        <p:spPr/>
        <p:txBody>
          <a:bodyPr>
            <a:normAutofit lnSpcReduction="10000"/>
          </a:bodyPr>
          <a:lstStyle/>
          <a:p>
            <a:r>
              <a:rPr lang="en-IE" dirty="0"/>
              <a:t>Should I stay or should I go now?</a:t>
            </a:r>
          </a:p>
          <a:p>
            <a:pPr marL="0" indent="0">
              <a:buNone/>
            </a:pPr>
            <a:endParaRPr lang="en-IE" dirty="0"/>
          </a:p>
          <a:p>
            <a:r>
              <a:rPr lang="en-IE" dirty="0"/>
              <a:t>DPP v Gormley; DPP v White [2014] IESC 17</a:t>
            </a:r>
          </a:p>
          <a:p>
            <a:pPr lvl="1"/>
            <a:r>
              <a:rPr lang="en-IE" dirty="0"/>
              <a:t>Recognised right existed in Europe</a:t>
            </a:r>
          </a:p>
          <a:p>
            <a:pPr lvl="1"/>
            <a:r>
              <a:rPr lang="en-IE" dirty="0"/>
              <a:t>Only went as far as the right to have legal advice in a </a:t>
            </a:r>
            <a:r>
              <a:rPr lang="en-IE" dirty="0" err="1"/>
              <a:t>garda</a:t>
            </a:r>
            <a:r>
              <a:rPr lang="en-IE" dirty="0"/>
              <a:t> station</a:t>
            </a:r>
          </a:p>
          <a:p>
            <a:pPr lvl="1"/>
            <a:r>
              <a:rPr lang="en-IE" dirty="0"/>
              <a:t>Did not say you were entitled to have a solicitor present</a:t>
            </a:r>
          </a:p>
          <a:p>
            <a:pPr marL="0" indent="0">
              <a:buNone/>
            </a:pPr>
            <a:endParaRPr lang="en-IE" dirty="0"/>
          </a:p>
          <a:p>
            <a:r>
              <a:rPr lang="en-IE" dirty="0"/>
              <a:t>DPP v Doyle  [2017] IESC 1</a:t>
            </a:r>
          </a:p>
          <a:p>
            <a:pPr lvl="1"/>
            <a:r>
              <a:rPr lang="en-IE" dirty="0"/>
              <a:t>Right to legal advice</a:t>
            </a:r>
          </a:p>
          <a:p>
            <a:pPr lvl="1"/>
            <a:r>
              <a:rPr lang="en-IE" dirty="0"/>
              <a:t>No right to have solicitor present during questioning</a:t>
            </a:r>
          </a:p>
        </p:txBody>
      </p:sp>
    </p:spTree>
    <p:extLst>
      <p:ext uri="{BB962C8B-B14F-4D97-AF65-F5344CB8AC3E}">
        <p14:creationId xmlns:p14="http://schemas.microsoft.com/office/powerpoint/2010/main" val="31481711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C4E6D-5565-45BD-ADFA-17DA2E4EA365}"/>
              </a:ext>
            </a:extLst>
          </p:cNvPr>
          <p:cNvSpPr>
            <a:spLocks noGrp="1"/>
          </p:cNvSpPr>
          <p:nvPr>
            <p:ph type="title"/>
          </p:nvPr>
        </p:nvSpPr>
        <p:spPr/>
        <p:txBody>
          <a:bodyPr/>
          <a:lstStyle/>
          <a:p>
            <a:r>
              <a:rPr lang="en-IE" dirty="0"/>
              <a:t>Detention for Questioning</a:t>
            </a:r>
          </a:p>
        </p:txBody>
      </p:sp>
      <p:sp>
        <p:nvSpPr>
          <p:cNvPr id="3" name="Content Placeholder 2">
            <a:extLst>
              <a:ext uri="{FF2B5EF4-FFF2-40B4-BE49-F238E27FC236}">
                <a16:creationId xmlns:a16="http://schemas.microsoft.com/office/drawing/2014/main" id="{BEA9BECB-42A2-4B19-A8F8-5E744FCF0D43}"/>
              </a:ext>
            </a:extLst>
          </p:cNvPr>
          <p:cNvSpPr>
            <a:spLocks noGrp="1"/>
          </p:cNvSpPr>
          <p:nvPr>
            <p:ph idx="1"/>
          </p:nvPr>
        </p:nvSpPr>
        <p:spPr/>
        <p:txBody>
          <a:bodyPr>
            <a:normAutofit lnSpcReduction="10000"/>
          </a:bodyPr>
          <a:lstStyle/>
          <a:p>
            <a:r>
              <a:rPr lang="en-IE" dirty="0"/>
              <a:t>This is not the movies – very little solicitor input</a:t>
            </a:r>
          </a:p>
          <a:p>
            <a:r>
              <a:rPr lang="en-IE" dirty="0"/>
              <a:t>Is the solicitor just correcting the garda questioning?</a:t>
            </a:r>
          </a:p>
          <a:p>
            <a:pPr lvl="1"/>
            <a:r>
              <a:rPr lang="en-IE" dirty="0"/>
              <a:t>When I object to a certain question, garda will then put that same question to client correctly</a:t>
            </a:r>
          </a:p>
          <a:p>
            <a:r>
              <a:rPr lang="en-IE" dirty="0"/>
              <a:t>If I fail to stop my client answering, a certain question, is my presence there enough that at trial the question is not excluded?</a:t>
            </a:r>
          </a:p>
          <a:p>
            <a:r>
              <a:rPr lang="en-IE" dirty="0"/>
              <a:t>If the client says that he does not want me there, is the fact that I leave relevant? Will matters now be admissible because I could have stayed?</a:t>
            </a:r>
          </a:p>
          <a:p>
            <a:r>
              <a:rPr lang="en-IE" dirty="0"/>
              <a:t>Time constraints for practice – Usual interview will last about 2 hours. Usually 2 interviews.</a:t>
            </a:r>
          </a:p>
          <a:p>
            <a:endParaRPr lang="en-IE" dirty="0"/>
          </a:p>
        </p:txBody>
      </p:sp>
    </p:spTree>
    <p:extLst>
      <p:ext uri="{BB962C8B-B14F-4D97-AF65-F5344CB8AC3E}">
        <p14:creationId xmlns:p14="http://schemas.microsoft.com/office/powerpoint/2010/main" val="374064592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7E6AF-DA7F-4915-9305-1B84CC190BEC}"/>
              </a:ext>
            </a:extLst>
          </p:cNvPr>
          <p:cNvSpPr>
            <a:spLocks noGrp="1"/>
          </p:cNvSpPr>
          <p:nvPr>
            <p:ph type="title"/>
          </p:nvPr>
        </p:nvSpPr>
        <p:spPr/>
        <p:txBody>
          <a:bodyPr/>
          <a:lstStyle/>
          <a:p>
            <a:r>
              <a:rPr lang="en-IE" dirty="0"/>
              <a:t>Reasons for being in a Garda Station</a:t>
            </a:r>
          </a:p>
        </p:txBody>
      </p:sp>
      <p:sp>
        <p:nvSpPr>
          <p:cNvPr id="3" name="Content Placeholder 2">
            <a:extLst>
              <a:ext uri="{FF2B5EF4-FFF2-40B4-BE49-F238E27FC236}">
                <a16:creationId xmlns:a16="http://schemas.microsoft.com/office/drawing/2014/main" id="{F71E17FF-D703-4FFE-A204-C5C1EBDF18E3}"/>
              </a:ext>
            </a:extLst>
          </p:cNvPr>
          <p:cNvSpPr>
            <a:spLocks noGrp="1"/>
          </p:cNvSpPr>
          <p:nvPr>
            <p:ph idx="1"/>
          </p:nvPr>
        </p:nvSpPr>
        <p:spPr/>
        <p:txBody>
          <a:bodyPr>
            <a:normAutofit lnSpcReduction="10000"/>
          </a:bodyPr>
          <a:lstStyle/>
          <a:p>
            <a:r>
              <a:rPr lang="en-IE" dirty="0"/>
              <a:t>Drugs Search</a:t>
            </a:r>
          </a:p>
          <a:p>
            <a:pPr marL="0" indent="0">
              <a:buNone/>
            </a:pPr>
            <a:endParaRPr lang="en-IE" dirty="0"/>
          </a:p>
          <a:p>
            <a:r>
              <a:rPr lang="en-IE" dirty="0"/>
              <a:t>Drink Driving </a:t>
            </a:r>
          </a:p>
          <a:p>
            <a:pPr marL="0" indent="0">
              <a:buNone/>
            </a:pPr>
            <a:endParaRPr lang="en-IE" dirty="0"/>
          </a:p>
          <a:p>
            <a:r>
              <a:rPr lang="en-IE" dirty="0"/>
              <a:t>Public Order</a:t>
            </a:r>
          </a:p>
          <a:p>
            <a:pPr marL="0" indent="0">
              <a:buNone/>
            </a:pPr>
            <a:endParaRPr lang="en-IE" dirty="0"/>
          </a:p>
          <a:p>
            <a:r>
              <a:rPr lang="en-IE" dirty="0"/>
              <a:t>Detention </a:t>
            </a:r>
            <a:r>
              <a:rPr lang="en-IE"/>
              <a:t>for Questioning</a:t>
            </a:r>
          </a:p>
          <a:p>
            <a:pPr marL="0" indent="0">
              <a:buNone/>
            </a:pPr>
            <a:endParaRPr lang="en-IE" dirty="0"/>
          </a:p>
          <a:p>
            <a:r>
              <a:rPr lang="en-IE" dirty="0"/>
              <a:t>Bench Warrant/Committal Warrant</a:t>
            </a:r>
          </a:p>
        </p:txBody>
      </p:sp>
    </p:spTree>
    <p:extLst>
      <p:ext uri="{BB962C8B-B14F-4D97-AF65-F5344CB8AC3E}">
        <p14:creationId xmlns:p14="http://schemas.microsoft.com/office/powerpoint/2010/main" val="16095700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DA9D0-6655-41A6-82DB-C6FBB2C21CCB}"/>
              </a:ext>
            </a:extLst>
          </p:cNvPr>
          <p:cNvSpPr>
            <a:spLocks noGrp="1"/>
          </p:cNvSpPr>
          <p:nvPr>
            <p:ph type="title"/>
          </p:nvPr>
        </p:nvSpPr>
        <p:spPr/>
        <p:txBody>
          <a:bodyPr/>
          <a:lstStyle/>
          <a:p>
            <a:r>
              <a:rPr lang="en-IE" dirty="0"/>
              <a:t>Bench Warrants</a:t>
            </a:r>
          </a:p>
        </p:txBody>
      </p:sp>
      <p:sp>
        <p:nvSpPr>
          <p:cNvPr id="3" name="Content Placeholder 2">
            <a:extLst>
              <a:ext uri="{FF2B5EF4-FFF2-40B4-BE49-F238E27FC236}">
                <a16:creationId xmlns:a16="http://schemas.microsoft.com/office/drawing/2014/main" id="{885843B9-50A8-4DD7-BF0C-6B1D781F4C0F}"/>
              </a:ext>
            </a:extLst>
          </p:cNvPr>
          <p:cNvSpPr>
            <a:spLocks noGrp="1"/>
          </p:cNvSpPr>
          <p:nvPr>
            <p:ph idx="1"/>
          </p:nvPr>
        </p:nvSpPr>
        <p:spPr/>
        <p:txBody>
          <a:bodyPr>
            <a:normAutofit/>
          </a:bodyPr>
          <a:lstStyle/>
          <a:p>
            <a:r>
              <a:rPr lang="en-IE" dirty="0"/>
              <a:t>Can affect any of the above</a:t>
            </a:r>
          </a:p>
          <a:p>
            <a:r>
              <a:rPr lang="en-IE" dirty="0"/>
              <a:t>Will be brought to Court</a:t>
            </a:r>
          </a:p>
          <a:p>
            <a:r>
              <a:rPr lang="en-IE" dirty="0"/>
              <a:t>Before going to Court find out from the Garda</a:t>
            </a:r>
          </a:p>
          <a:p>
            <a:pPr lvl="1"/>
            <a:r>
              <a:rPr lang="en-IE" dirty="0"/>
              <a:t>Objections to bail</a:t>
            </a:r>
          </a:p>
          <a:p>
            <a:pPr lvl="1"/>
            <a:r>
              <a:rPr lang="en-IE" dirty="0"/>
              <a:t>Are </a:t>
            </a:r>
            <a:r>
              <a:rPr lang="en-IE" dirty="0" err="1"/>
              <a:t>gardai</a:t>
            </a:r>
            <a:r>
              <a:rPr lang="en-IE" dirty="0"/>
              <a:t> satisfied with the address?</a:t>
            </a:r>
          </a:p>
          <a:p>
            <a:pPr lvl="1"/>
            <a:r>
              <a:rPr lang="en-IE" dirty="0"/>
              <a:t>Any conditions sought?</a:t>
            </a:r>
          </a:p>
          <a:p>
            <a:r>
              <a:rPr lang="en-IE" dirty="0"/>
              <a:t>Sort the address first. Speak to client. Get him to call other family member to confirm alternative address – This is the one that can take time.</a:t>
            </a:r>
          </a:p>
          <a:p>
            <a:endParaRPr lang="en-IE" dirty="0"/>
          </a:p>
        </p:txBody>
      </p:sp>
    </p:spTree>
    <p:extLst>
      <p:ext uri="{BB962C8B-B14F-4D97-AF65-F5344CB8AC3E}">
        <p14:creationId xmlns:p14="http://schemas.microsoft.com/office/powerpoint/2010/main" val="326130244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FB38D-A251-4CE4-A0F2-CA436E536326}"/>
              </a:ext>
            </a:extLst>
          </p:cNvPr>
          <p:cNvSpPr>
            <a:spLocks noGrp="1"/>
          </p:cNvSpPr>
          <p:nvPr>
            <p:ph type="title"/>
          </p:nvPr>
        </p:nvSpPr>
        <p:spPr/>
        <p:txBody>
          <a:bodyPr/>
          <a:lstStyle/>
          <a:p>
            <a:r>
              <a:rPr lang="en-IE" dirty="0"/>
              <a:t>Committal Warrants</a:t>
            </a:r>
          </a:p>
        </p:txBody>
      </p:sp>
      <p:sp>
        <p:nvSpPr>
          <p:cNvPr id="3" name="Content Placeholder 2">
            <a:extLst>
              <a:ext uri="{FF2B5EF4-FFF2-40B4-BE49-F238E27FC236}">
                <a16:creationId xmlns:a16="http://schemas.microsoft.com/office/drawing/2014/main" id="{F40D7F7C-5BD1-4EF7-BDC4-8374987D2912}"/>
              </a:ext>
            </a:extLst>
          </p:cNvPr>
          <p:cNvSpPr>
            <a:spLocks noGrp="1"/>
          </p:cNvSpPr>
          <p:nvPr>
            <p:ph idx="1"/>
          </p:nvPr>
        </p:nvSpPr>
        <p:spPr/>
        <p:txBody>
          <a:bodyPr/>
          <a:lstStyle/>
          <a:p>
            <a:r>
              <a:rPr lang="en-IE" dirty="0"/>
              <a:t>Straight to gaol</a:t>
            </a:r>
          </a:p>
          <a:p>
            <a:r>
              <a:rPr lang="en-IE" dirty="0"/>
              <a:t>Do not pass go</a:t>
            </a:r>
          </a:p>
          <a:p>
            <a:r>
              <a:rPr lang="en-IE" dirty="0"/>
              <a:t>Usually nothing you can do about this really</a:t>
            </a:r>
          </a:p>
          <a:p>
            <a:r>
              <a:rPr lang="en-IE" dirty="0"/>
              <a:t>Article 40?</a:t>
            </a:r>
          </a:p>
          <a:p>
            <a:pPr lvl="1"/>
            <a:r>
              <a:rPr lang="en-IE" dirty="0"/>
              <a:t>You get the ball rolling while they are brought to prison</a:t>
            </a:r>
          </a:p>
        </p:txBody>
      </p:sp>
    </p:spTree>
    <p:extLst>
      <p:ext uri="{BB962C8B-B14F-4D97-AF65-F5344CB8AC3E}">
        <p14:creationId xmlns:p14="http://schemas.microsoft.com/office/powerpoint/2010/main" val="31233428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E94C7-FFFF-4662-8BAC-13462B9FF432}"/>
              </a:ext>
            </a:extLst>
          </p:cNvPr>
          <p:cNvSpPr>
            <a:spLocks noGrp="1"/>
          </p:cNvSpPr>
          <p:nvPr>
            <p:ph type="title"/>
          </p:nvPr>
        </p:nvSpPr>
        <p:spPr/>
        <p:txBody>
          <a:bodyPr/>
          <a:lstStyle/>
          <a:p>
            <a:r>
              <a:rPr lang="en-IE" dirty="0"/>
              <a:t>The first questions!</a:t>
            </a:r>
          </a:p>
        </p:txBody>
      </p:sp>
      <p:sp>
        <p:nvSpPr>
          <p:cNvPr id="3" name="Content Placeholder 2">
            <a:extLst>
              <a:ext uri="{FF2B5EF4-FFF2-40B4-BE49-F238E27FC236}">
                <a16:creationId xmlns:a16="http://schemas.microsoft.com/office/drawing/2014/main" id="{2AD1D019-CED7-49EF-BD2D-00EE1A904A7F}"/>
              </a:ext>
            </a:extLst>
          </p:cNvPr>
          <p:cNvSpPr>
            <a:spLocks noGrp="1"/>
          </p:cNvSpPr>
          <p:nvPr>
            <p:ph idx="1"/>
          </p:nvPr>
        </p:nvSpPr>
        <p:spPr/>
        <p:txBody>
          <a:bodyPr/>
          <a:lstStyle/>
          <a:p>
            <a:r>
              <a:rPr lang="en-IE" dirty="0"/>
              <a:t>Why is the client detained?</a:t>
            </a:r>
          </a:p>
          <a:p>
            <a:endParaRPr lang="en-IE" dirty="0"/>
          </a:p>
          <a:p>
            <a:r>
              <a:rPr lang="en-IE" dirty="0"/>
              <a:t>Are there any other bench warrants/committal warrants?</a:t>
            </a:r>
          </a:p>
          <a:p>
            <a:endParaRPr lang="en-IE" dirty="0"/>
          </a:p>
          <a:p>
            <a:r>
              <a:rPr lang="en-IE" dirty="0"/>
              <a:t>If there are bench warrants, deal with the reason for the arrest, then deal with the warrant in Court</a:t>
            </a:r>
          </a:p>
        </p:txBody>
      </p:sp>
    </p:spTree>
    <p:extLst>
      <p:ext uri="{BB962C8B-B14F-4D97-AF65-F5344CB8AC3E}">
        <p14:creationId xmlns:p14="http://schemas.microsoft.com/office/powerpoint/2010/main" val="290477095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06A6D-4BB0-4A16-BD79-331F1C999BE9}"/>
              </a:ext>
            </a:extLst>
          </p:cNvPr>
          <p:cNvSpPr>
            <a:spLocks noGrp="1"/>
          </p:cNvSpPr>
          <p:nvPr>
            <p:ph type="title"/>
          </p:nvPr>
        </p:nvSpPr>
        <p:spPr/>
        <p:txBody>
          <a:bodyPr/>
          <a:lstStyle/>
          <a:p>
            <a:r>
              <a:rPr lang="en-IE" dirty="0"/>
              <a:t>Drugs Search</a:t>
            </a:r>
          </a:p>
        </p:txBody>
      </p:sp>
      <p:sp>
        <p:nvSpPr>
          <p:cNvPr id="3" name="Content Placeholder 2">
            <a:extLst>
              <a:ext uri="{FF2B5EF4-FFF2-40B4-BE49-F238E27FC236}">
                <a16:creationId xmlns:a16="http://schemas.microsoft.com/office/drawing/2014/main" id="{BCF180F5-0DCD-4203-8A45-25B1B67F533B}"/>
              </a:ext>
            </a:extLst>
          </p:cNvPr>
          <p:cNvSpPr>
            <a:spLocks noGrp="1"/>
          </p:cNvSpPr>
          <p:nvPr>
            <p:ph idx="1"/>
          </p:nvPr>
        </p:nvSpPr>
        <p:spPr/>
        <p:txBody>
          <a:bodyPr>
            <a:normAutofit fontScale="92500" lnSpcReduction="20000"/>
          </a:bodyPr>
          <a:lstStyle/>
          <a:p>
            <a:r>
              <a:rPr lang="en-IE" b="1" dirty="0"/>
              <a:t>Section 23 Misuse of Drugs Act, 1977</a:t>
            </a:r>
          </a:p>
          <a:p>
            <a:pPr marL="0" indent="0">
              <a:buNone/>
            </a:pPr>
            <a:r>
              <a:rPr lang="en-IE" sz="2600" dirty="0"/>
              <a:t>A member of the Garda Síochána who with reasonable cause suspects that a person is in possession in contravention of this Act of a controlled drug, may without warrant search the person and, if he considers it necessary for that purpose, detain the person for such time as is reasonably necessary for making the search</a:t>
            </a:r>
            <a:endParaRPr lang="en-IE" sz="2600" i="1" dirty="0"/>
          </a:p>
          <a:p>
            <a:r>
              <a:rPr lang="en-IE" b="1" dirty="0"/>
              <a:t>Advise:</a:t>
            </a:r>
          </a:p>
          <a:p>
            <a:pPr lvl="1"/>
            <a:r>
              <a:rPr lang="en-IE" dirty="0"/>
              <a:t>They are searching under a statutory power. Let them</a:t>
            </a:r>
          </a:p>
          <a:p>
            <a:pPr lvl="1"/>
            <a:r>
              <a:rPr lang="en-IE" dirty="0"/>
              <a:t>If Garda finds something:</a:t>
            </a:r>
          </a:p>
          <a:p>
            <a:pPr lvl="2"/>
            <a:r>
              <a:rPr lang="en-IE" dirty="0"/>
              <a:t>Attack the stop and subsequent search procedure at trial</a:t>
            </a:r>
          </a:p>
          <a:p>
            <a:pPr lvl="1"/>
            <a:r>
              <a:rPr lang="en-IE" dirty="0"/>
              <a:t>If Garda fids nothing:</a:t>
            </a:r>
          </a:p>
          <a:p>
            <a:pPr lvl="2"/>
            <a:r>
              <a:rPr lang="en-IE" dirty="0"/>
              <a:t>No Charge - Happy Days!</a:t>
            </a:r>
          </a:p>
          <a:p>
            <a:pPr lvl="2"/>
            <a:r>
              <a:rPr lang="en-IE" dirty="0"/>
              <a:t>If client still unhappy, write for copy of custody record, and consider complaint to </a:t>
            </a:r>
            <a:r>
              <a:rPr lang="en-IE" dirty="0" err="1"/>
              <a:t>Ombudman</a:t>
            </a:r>
            <a:r>
              <a:rPr lang="en-IE" dirty="0"/>
              <a:t>.</a:t>
            </a:r>
          </a:p>
          <a:p>
            <a:pPr lvl="2"/>
            <a:endParaRPr lang="en-IE" dirty="0"/>
          </a:p>
          <a:p>
            <a:pPr lvl="1"/>
            <a:endParaRPr lang="en-IE" dirty="0"/>
          </a:p>
          <a:p>
            <a:pPr lvl="2"/>
            <a:endParaRPr lang="en-IE" dirty="0"/>
          </a:p>
          <a:p>
            <a:pPr marL="0" indent="0">
              <a:buNone/>
            </a:pPr>
            <a:endParaRPr lang="en-IE" dirty="0"/>
          </a:p>
          <a:p>
            <a:endParaRPr lang="en-IE" dirty="0"/>
          </a:p>
        </p:txBody>
      </p:sp>
    </p:spTree>
    <p:extLst>
      <p:ext uri="{BB962C8B-B14F-4D97-AF65-F5344CB8AC3E}">
        <p14:creationId xmlns:p14="http://schemas.microsoft.com/office/powerpoint/2010/main" val="368757687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D126A-C9F0-49EB-9D23-B56B5F1500FB}"/>
              </a:ext>
            </a:extLst>
          </p:cNvPr>
          <p:cNvSpPr>
            <a:spLocks noGrp="1"/>
          </p:cNvSpPr>
          <p:nvPr>
            <p:ph type="title"/>
          </p:nvPr>
        </p:nvSpPr>
        <p:spPr/>
        <p:txBody>
          <a:bodyPr/>
          <a:lstStyle/>
          <a:p>
            <a:r>
              <a:rPr lang="en-IE" dirty="0"/>
              <a:t>Drink Driving</a:t>
            </a:r>
          </a:p>
        </p:txBody>
      </p:sp>
      <p:sp>
        <p:nvSpPr>
          <p:cNvPr id="3" name="Content Placeholder 2">
            <a:extLst>
              <a:ext uri="{FF2B5EF4-FFF2-40B4-BE49-F238E27FC236}">
                <a16:creationId xmlns:a16="http://schemas.microsoft.com/office/drawing/2014/main" id="{2541FC42-DC7C-46B8-8DAB-D1A47C923CD7}"/>
              </a:ext>
            </a:extLst>
          </p:cNvPr>
          <p:cNvSpPr>
            <a:spLocks noGrp="1"/>
          </p:cNvSpPr>
          <p:nvPr>
            <p:ph idx="1"/>
          </p:nvPr>
        </p:nvSpPr>
        <p:spPr/>
        <p:txBody>
          <a:bodyPr/>
          <a:lstStyle/>
          <a:p>
            <a:r>
              <a:rPr lang="en-IE" dirty="0"/>
              <a:t>Call from station</a:t>
            </a:r>
          </a:p>
          <a:p>
            <a:pPr marL="0" indent="0">
              <a:buNone/>
            </a:pPr>
            <a:endParaRPr lang="en-IE" dirty="0"/>
          </a:p>
          <a:p>
            <a:r>
              <a:rPr lang="en-IE" dirty="0"/>
              <a:t>Client will most likely be quite intoxicated</a:t>
            </a:r>
          </a:p>
          <a:p>
            <a:endParaRPr lang="en-IE" dirty="0"/>
          </a:p>
          <a:p>
            <a:r>
              <a:rPr lang="en-IE" dirty="0"/>
              <a:t>People just over the limit tend to be scared and just follow instructions, and therefore don’t call</a:t>
            </a:r>
          </a:p>
          <a:p>
            <a:endParaRPr lang="en-IE" dirty="0"/>
          </a:p>
          <a:p>
            <a:r>
              <a:rPr lang="en-IE" dirty="0"/>
              <a:t>Can usually be dealt with over the phone</a:t>
            </a:r>
          </a:p>
        </p:txBody>
      </p:sp>
    </p:spTree>
    <p:extLst>
      <p:ext uri="{BB962C8B-B14F-4D97-AF65-F5344CB8AC3E}">
        <p14:creationId xmlns:p14="http://schemas.microsoft.com/office/powerpoint/2010/main" val="394912433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F1360-B324-4F89-9D12-DE7DED547917}"/>
              </a:ext>
            </a:extLst>
          </p:cNvPr>
          <p:cNvSpPr>
            <a:spLocks noGrp="1"/>
          </p:cNvSpPr>
          <p:nvPr>
            <p:ph type="title"/>
          </p:nvPr>
        </p:nvSpPr>
        <p:spPr/>
        <p:txBody>
          <a:bodyPr/>
          <a:lstStyle/>
          <a:p>
            <a:r>
              <a:rPr lang="en-IE" dirty="0"/>
              <a:t>Drink Driving</a:t>
            </a:r>
          </a:p>
        </p:txBody>
      </p:sp>
      <p:sp>
        <p:nvSpPr>
          <p:cNvPr id="3" name="Content Placeholder 2">
            <a:extLst>
              <a:ext uri="{FF2B5EF4-FFF2-40B4-BE49-F238E27FC236}">
                <a16:creationId xmlns:a16="http://schemas.microsoft.com/office/drawing/2014/main" id="{EF1101DB-026D-4247-A1EC-A3F1E50CCC33}"/>
              </a:ext>
            </a:extLst>
          </p:cNvPr>
          <p:cNvSpPr>
            <a:spLocks noGrp="1"/>
          </p:cNvSpPr>
          <p:nvPr>
            <p:ph idx="1"/>
          </p:nvPr>
        </p:nvSpPr>
        <p:spPr/>
        <p:txBody>
          <a:bodyPr>
            <a:normAutofit fontScale="92500" lnSpcReduction="10000"/>
          </a:bodyPr>
          <a:lstStyle/>
          <a:p>
            <a:pPr marL="0" indent="0">
              <a:buNone/>
            </a:pPr>
            <a:r>
              <a:rPr lang="en-IE" dirty="0"/>
              <a:t>If sample given, and client is over the limit, possibility of fix charge notice and short disqualification</a:t>
            </a:r>
          </a:p>
          <a:p>
            <a:pPr marL="0" indent="0">
              <a:buNone/>
            </a:pPr>
            <a:r>
              <a:rPr lang="en-IE" dirty="0"/>
              <a:t>3 months to 6 months</a:t>
            </a:r>
          </a:p>
          <a:p>
            <a:pPr marL="0" indent="0">
              <a:buNone/>
            </a:pPr>
            <a:endParaRPr lang="en-IE" dirty="0"/>
          </a:p>
          <a:p>
            <a:pPr marL="0" indent="0">
              <a:buNone/>
            </a:pPr>
            <a:r>
              <a:rPr lang="en-IE" dirty="0"/>
              <a:t>If sample given, and reading is high enough for Court prosecution, range of disqualifications is</a:t>
            </a:r>
          </a:p>
          <a:p>
            <a:pPr marL="0" indent="0">
              <a:buNone/>
            </a:pPr>
            <a:r>
              <a:rPr lang="en-IE" dirty="0"/>
              <a:t>6 months to 3 years</a:t>
            </a:r>
          </a:p>
          <a:p>
            <a:pPr marL="0" indent="0">
              <a:buNone/>
            </a:pPr>
            <a:endParaRPr lang="en-IE" dirty="0"/>
          </a:p>
          <a:p>
            <a:pPr marL="0" indent="0">
              <a:buNone/>
            </a:pPr>
            <a:r>
              <a:rPr lang="en-IE" dirty="0"/>
              <a:t>Failure/Refusal to give sample</a:t>
            </a:r>
          </a:p>
          <a:p>
            <a:pPr marL="0" indent="0">
              <a:buNone/>
            </a:pPr>
            <a:r>
              <a:rPr lang="en-IE" dirty="0"/>
              <a:t>4 year disqualification</a:t>
            </a:r>
          </a:p>
          <a:p>
            <a:pPr marL="0" indent="0">
              <a:buNone/>
            </a:pPr>
            <a:endParaRPr lang="en-IE" dirty="0"/>
          </a:p>
        </p:txBody>
      </p:sp>
    </p:spTree>
    <p:extLst>
      <p:ext uri="{BB962C8B-B14F-4D97-AF65-F5344CB8AC3E}">
        <p14:creationId xmlns:p14="http://schemas.microsoft.com/office/powerpoint/2010/main" val="39833520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4A3B2-5987-4A01-AAC5-F76A03ECBF4A}"/>
              </a:ext>
            </a:extLst>
          </p:cNvPr>
          <p:cNvSpPr>
            <a:spLocks noGrp="1"/>
          </p:cNvSpPr>
          <p:nvPr>
            <p:ph type="title"/>
          </p:nvPr>
        </p:nvSpPr>
        <p:spPr/>
        <p:txBody>
          <a:bodyPr/>
          <a:lstStyle/>
          <a:p>
            <a:r>
              <a:rPr lang="en-IE" dirty="0"/>
              <a:t>Drink Driving</a:t>
            </a:r>
          </a:p>
        </p:txBody>
      </p:sp>
      <p:sp>
        <p:nvSpPr>
          <p:cNvPr id="3" name="Content Placeholder 2">
            <a:extLst>
              <a:ext uri="{FF2B5EF4-FFF2-40B4-BE49-F238E27FC236}">
                <a16:creationId xmlns:a16="http://schemas.microsoft.com/office/drawing/2014/main" id="{8ECF671B-792A-4A18-A7BA-398E2517DCD1}"/>
              </a:ext>
            </a:extLst>
          </p:cNvPr>
          <p:cNvSpPr>
            <a:spLocks noGrp="1"/>
          </p:cNvSpPr>
          <p:nvPr>
            <p:ph idx="1"/>
          </p:nvPr>
        </p:nvSpPr>
        <p:spPr/>
        <p:txBody>
          <a:bodyPr>
            <a:normAutofit/>
          </a:bodyPr>
          <a:lstStyle/>
          <a:p>
            <a:r>
              <a:rPr lang="en-IE" dirty="0"/>
              <a:t>“They want to take a sample”</a:t>
            </a:r>
          </a:p>
          <a:p>
            <a:pPr lvl="1"/>
            <a:r>
              <a:rPr lang="en-IE" dirty="0"/>
              <a:t>Give the sample</a:t>
            </a:r>
          </a:p>
          <a:p>
            <a:pPr lvl="1"/>
            <a:r>
              <a:rPr lang="en-IE" dirty="0"/>
              <a:t>If you fail in giving a breath sample, offer blood/urine</a:t>
            </a:r>
          </a:p>
          <a:p>
            <a:pPr lvl="1"/>
            <a:r>
              <a:rPr lang="en-IE" dirty="0"/>
              <a:t>Mistakes can be made with blood/urine samples</a:t>
            </a:r>
          </a:p>
          <a:p>
            <a:pPr lvl="2"/>
            <a:r>
              <a:rPr lang="en-IE" dirty="0"/>
              <a:t>People fill out forms incorrectly</a:t>
            </a:r>
          </a:p>
          <a:p>
            <a:pPr lvl="2"/>
            <a:r>
              <a:rPr lang="en-IE" dirty="0"/>
              <a:t>Samples might not be sent on time</a:t>
            </a:r>
          </a:p>
          <a:p>
            <a:pPr lvl="1"/>
            <a:r>
              <a:rPr lang="en-IE" dirty="0"/>
              <a:t>Section 4 (driving while intoxicated) or Section 5 (Drunk in charge) is easier to defend than Section 12 refusal</a:t>
            </a:r>
          </a:p>
          <a:p>
            <a:pPr marL="457200" lvl="1" indent="0">
              <a:buNone/>
            </a:pPr>
            <a:endParaRPr lang="en-IE" dirty="0"/>
          </a:p>
          <a:p>
            <a:r>
              <a:rPr lang="en-IE" dirty="0"/>
              <a:t>“They had no reason to stop me/arrest me”</a:t>
            </a:r>
          </a:p>
          <a:p>
            <a:pPr lvl="1"/>
            <a:r>
              <a:rPr lang="en-IE" dirty="0"/>
              <a:t>That is an issue for hearing. Give the sample.</a:t>
            </a:r>
          </a:p>
          <a:p>
            <a:pPr marL="0" indent="0">
              <a:buNone/>
            </a:pPr>
            <a:endParaRPr lang="en-IE" dirty="0"/>
          </a:p>
        </p:txBody>
      </p:sp>
    </p:spTree>
    <p:extLst>
      <p:ext uri="{BB962C8B-B14F-4D97-AF65-F5344CB8AC3E}">
        <p14:creationId xmlns:p14="http://schemas.microsoft.com/office/powerpoint/2010/main" val="9876541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4D21F-46FA-4CF8-B170-B67518B433E5}"/>
              </a:ext>
            </a:extLst>
          </p:cNvPr>
          <p:cNvSpPr>
            <a:spLocks noGrp="1"/>
          </p:cNvSpPr>
          <p:nvPr>
            <p:ph type="title"/>
          </p:nvPr>
        </p:nvSpPr>
        <p:spPr/>
        <p:txBody>
          <a:bodyPr/>
          <a:lstStyle/>
          <a:p>
            <a:r>
              <a:rPr lang="en-IE" dirty="0"/>
              <a:t>Public Order Offences</a:t>
            </a:r>
          </a:p>
        </p:txBody>
      </p:sp>
      <p:sp>
        <p:nvSpPr>
          <p:cNvPr id="3" name="Content Placeholder 2">
            <a:extLst>
              <a:ext uri="{FF2B5EF4-FFF2-40B4-BE49-F238E27FC236}">
                <a16:creationId xmlns:a16="http://schemas.microsoft.com/office/drawing/2014/main" id="{C7DDF935-4443-460F-A34D-AAFDB36016BD}"/>
              </a:ext>
            </a:extLst>
          </p:cNvPr>
          <p:cNvSpPr>
            <a:spLocks noGrp="1"/>
          </p:cNvSpPr>
          <p:nvPr>
            <p:ph idx="1"/>
          </p:nvPr>
        </p:nvSpPr>
        <p:spPr/>
        <p:txBody>
          <a:bodyPr>
            <a:normAutofit fontScale="85000" lnSpcReduction="20000"/>
          </a:bodyPr>
          <a:lstStyle/>
          <a:p>
            <a:r>
              <a:rPr lang="en-IE" dirty="0"/>
              <a:t>Power of Arrest – Section 24 Criminal Justice (Public Order) Act, 1994</a:t>
            </a:r>
          </a:p>
          <a:p>
            <a:r>
              <a:rPr lang="en-IE" dirty="0"/>
              <a:t>Covers most of the Public Order offences</a:t>
            </a:r>
          </a:p>
          <a:p>
            <a:pPr lvl="1"/>
            <a:r>
              <a:rPr lang="en-IE" dirty="0"/>
              <a:t>Except:</a:t>
            </a:r>
          </a:p>
          <a:p>
            <a:pPr lvl="2"/>
            <a:r>
              <a:rPr lang="en-IE" dirty="0"/>
              <a:t>Disorderly Conduct (Section 5)</a:t>
            </a:r>
          </a:p>
          <a:p>
            <a:pPr lvl="2"/>
            <a:r>
              <a:rPr lang="en-IE" dirty="0"/>
              <a:t>Wilful Obstruction (Section 9)</a:t>
            </a:r>
          </a:p>
          <a:p>
            <a:pPr lvl="2"/>
            <a:endParaRPr lang="en-IE" dirty="0"/>
          </a:p>
          <a:p>
            <a:r>
              <a:rPr lang="en-IE" b="1" dirty="0"/>
              <a:t>Power</a:t>
            </a:r>
            <a:r>
              <a:rPr lang="en-IE" dirty="0"/>
              <a:t> (usually) </a:t>
            </a:r>
            <a:r>
              <a:rPr lang="en-IE" b="1" dirty="0"/>
              <a:t>only exists while offence is being committed</a:t>
            </a:r>
            <a:endParaRPr lang="en-IE" dirty="0"/>
          </a:p>
          <a:p>
            <a:pPr lvl="1"/>
            <a:r>
              <a:rPr lang="en-IE" dirty="0"/>
              <a:t>If offence has ceased, can only ask the name and address of someone who a Garda suspects with reasonable cause has committed an offence</a:t>
            </a:r>
          </a:p>
          <a:p>
            <a:pPr lvl="1"/>
            <a:r>
              <a:rPr lang="en-IE" dirty="0"/>
              <a:t>If that person refuses to give name &amp; address, then power to arrest reignites</a:t>
            </a:r>
          </a:p>
          <a:p>
            <a:pPr marL="457200" lvl="1" indent="0">
              <a:buNone/>
            </a:pPr>
            <a:endParaRPr lang="en-IE" dirty="0"/>
          </a:p>
          <a:p>
            <a:r>
              <a:rPr lang="en-IE" dirty="0"/>
              <a:t>Some of these offences are arrestable offences in their own right, and therefore can be arrested &amp; detained for questioning/charge</a:t>
            </a:r>
          </a:p>
          <a:p>
            <a:pPr lvl="1"/>
            <a:r>
              <a:rPr lang="en-IE" dirty="0"/>
              <a:t>E.g. Riot, violent disorder</a:t>
            </a:r>
          </a:p>
        </p:txBody>
      </p:sp>
    </p:spTree>
    <p:extLst>
      <p:ext uri="{BB962C8B-B14F-4D97-AF65-F5344CB8AC3E}">
        <p14:creationId xmlns:p14="http://schemas.microsoft.com/office/powerpoint/2010/main" val="147334040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C9304-D12E-4191-894E-6A768CA8FBB8}"/>
              </a:ext>
            </a:extLst>
          </p:cNvPr>
          <p:cNvSpPr>
            <a:spLocks noGrp="1"/>
          </p:cNvSpPr>
          <p:nvPr>
            <p:ph type="title"/>
          </p:nvPr>
        </p:nvSpPr>
        <p:spPr/>
        <p:txBody>
          <a:bodyPr/>
          <a:lstStyle/>
          <a:p>
            <a:r>
              <a:rPr lang="en-IE" dirty="0"/>
              <a:t>Public Order Offences</a:t>
            </a:r>
          </a:p>
        </p:txBody>
      </p:sp>
      <p:sp>
        <p:nvSpPr>
          <p:cNvPr id="3" name="Content Placeholder 2">
            <a:extLst>
              <a:ext uri="{FF2B5EF4-FFF2-40B4-BE49-F238E27FC236}">
                <a16:creationId xmlns:a16="http://schemas.microsoft.com/office/drawing/2014/main" id="{7DC9DF2C-5C37-4E06-9974-E090691C892E}"/>
              </a:ext>
            </a:extLst>
          </p:cNvPr>
          <p:cNvSpPr>
            <a:spLocks noGrp="1"/>
          </p:cNvSpPr>
          <p:nvPr>
            <p:ph idx="1"/>
          </p:nvPr>
        </p:nvSpPr>
        <p:spPr/>
        <p:txBody>
          <a:bodyPr/>
          <a:lstStyle/>
          <a:p>
            <a:r>
              <a:rPr lang="en-IE" dirty="0"/>
              <a:t>Usual Combination:</a:t>
            </a:r>
          </a:p>
          <a:p>
            <a:pPr lvl="1"/>
            <a:r>
              <a:rPr lang="en-IE" dirty="0"/>
              <a:t>Section 4 (Intoxication to such an extent as to be a danger to oneself or another)</a:t>
            </a:r>
          </a:p>
          <a:p>
            <a:pPr lvl="1"/>
            <a:r>
              <a:rPr lang="en-IE" dirty="0"/>
              <a:t>Section 6 (Threatening and abusive behaviour with the intent that it cause a breach of the peace or being reckless as to whether a breach of the peace will be occasioned)</a:t>
            </a:r>
          </a:p>
          <a:p>
            <a:pPr lvl="1"/>
            <a:r>
              <a:rPr lang="en-IE" dirty="0"/>
              <a:t>Section 8 (Failure to Comply with direction of a member of an Garda </a:t>
            </a:r>
            <a:r>
              <a:rPr lang="en-IE" dirty="0" err="1"/>
              <a:t>Siochana</a:t>
            </a:r>
            <a:r>
              <a:rPr lang="en-IE" dirty="0"/>
              <a:t>)</a:t>
            </a:r>
          </a:p>
          <a:p>
            <a:pPr lvl="1"/>
            <a:r>
              <a:rPr lang="en-IE" dirty="0"/>
              <a:t>Section 19(3) Resisting arrest</a:t>
            </a:r>
          </a:p>
          <a:p>
            <a:pPr lvl="1"/>
            <a:endParaRPr lang="en-IE" dirty="0"/>
          </a:p>
          <a:p>
            <a:pPr marL="457200" lvl="1" indent="0">
              <a:buNone/>
            </a:pPr>
            <a:r>
              <a:rPr lang="en-IE" dirty="0"/>
              <a:t>Client intoxicated</a:t>
            </a:r>
          </a:p>
        </p:txBody>
      </p:sp>
    </p:spTree>
    <p:extLst>
      <p:ext uri="{BB962C8B-B14F-4D97-AF65-F5344CB8AC3E}">
        <p14:creationId xmlns:p14="http://schemas.microsoft.com/office/powerpoint/2010/main" val="17669609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TotalTime>
  <Words>1302</Words>
  <Application>Microsoft Office PowerPoint</Application>
  <PresentationFormat>Widescreen</PresentationFormat>
  <Paragraphs>186</Paragraphs>
  <Slides>21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Dealing with Clients in a Garda Station</vt:lpstr>
      <vt:lpstr>Reasons for being in a Garda Station</vt:lpstr>
      <vt:lpstr>The first questions!</vt:lpstr>
      <vt:lpstr>Drugs Search</vt:lpstr>
      <vt:lpstr>Drink Driving</vt:lpstr>
      <vt:lpstr>Drink Driving</vt:lpstr>
      <vt:lpstr>Drink Driving</vt:lpstr>
      <vt:lpstr>Public Order Offences</vt:lpstr>
      <vt:lpstr>Public Order Offences</vt:lpstr>
      <vt:lpstr>Public Order Offences</vt:lpstr>
      <vt:lpstr>Public Order Offences</vt:lpstr>
      <vt:lpstr>Detention for Questioning</vt:lpstr>
      <vt:lpstr>Detention for Questioning</vt:lpstr>
      <vt:lpstr>Detention for Questioning</vt:lpstr>
      <vt:lpstr>Detention for Questioning</vt:lpstr>
      <vt:lpstr>Detention for Questioning</vt:lpstr>
      <vt:lpstr>Detention for Questioning</vt:lpstr>
      <vt:lpstr>Detention for Questioning</vt:lpstr>
      <vt:lpstr>Detention for Questioning</vt:lpstr>
      <vt:lpstr>Bench Warrants</vt:lpstr>
      <vt:lpstr>Committal Warrants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Clients in a Garda Station</dc:title>
  <dc:creator>John Martin</dc:creator>
  <cp:lastModifiedBy>Stephanie Coughlan</cp:lastModifiedBy>
  <cp:revision>25</cp:revision>
  <cp:lastPrinted>2019-04-18T09:55:41Z</cp:lastPrinted>
  <dcterms:created xsi:type="dcterms:W3CDTF">2019-04-08T15:10:13Z</dcterms:created>
  <dcterms:modified xsi:type="dcterms:W3CDTF">2023-04-06T09:16:22Z</dcterms:modified>
</cp:coreProperties>
</file>