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9" r:id="rId2"/>
    <p:sldMasterId id="2147483661" r:id="rId3"/>
  </p:sldMasterIdLst>
  <p:notesMasterIdLst>
    <p:notesMasterId r:id="rId15"/>
  </p:notesMasterIdLst>
  <p:handoutMasterIdLst>
    <p:handoutMasterId r:id="rId16"/>
  </p:handoutMasterIdLst>
  <p:sldIdLst>
    <p:sldId id="262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3" r:id="rId13"/>
    <p:sldId id="264" r:id="rId14"/>
  </p:sldIdLst>
  <p:sldSz cx="9144000" cy="6858000" type="screen4x3"/>
  <p:notesSz cx="6858000" cy="9144000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CCA93-DF3A-4430-96EB-D5C99BF675A0}" type="datetimeFigureOut">
              <a:rPr lang="en-IE" smtClean="0"/>
              <a:t>16/08/2019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7E8A-43ED-4F5B-AF48-F4FF614942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68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C2F8C-6437-42EB-B241-31F18C74D597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C71DA-63AD-403B-B1D0-2917DCE84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71DA-63AD-403B-B1D0-2917DCE841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0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71DA-63AD-403B-B1D0-2917DCE841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213"/>
            <a:ext cx="8229600" cy="3976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4521200" y="2030413"/>
          <a:ext cx="41402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4" imgW="4139543" imgH="3011685" progId="Excel.Chart.8">
                  <p:embed/>
                </p:oleObj>
              </mc:Choice>
              <mc:Fallback>
                <p:oleObj r:id="rId4" imgW="4139543" imgH="301168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030413"/>
                        <a:ext cx="4140200" cy="300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1213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7894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7656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7894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7656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2081214"/>
            <a:ext cx="6543675" cy="407722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727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191000"/>
            <a:ext cx="505618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479"/>
            <a:ext cx="5523273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18055"/>
            <a:ext cx="5523273" cy="10468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0038"/>
            <a:ext cx="82296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8121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66775"/>
            <a:ext cx="644683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7" descr="header_white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4716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foot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6246813"/>
            <a:ext cx="14716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5" descr="url_whi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84938"/>
            <a:ext cx="12604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0038"/>
            <a:ext cx="82296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81213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IE" altLang="en-US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66775"/>
            <a:ext cx="6446838" cy="1588"/>
          </a:xfrm>
          <a:prstGeom prst="line">
            <a:avLst/>
          </a:prstGeom>
          <a:ln w="34925" cap="rnd" cmpd="sng" algn="ctr">
            <a:solidFill>
              <a:srgbClr val="A67F4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4" descr="LSOI_LOGO_INDI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58763"/>
            <a:ext cx="110648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webs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518275"/>
            <a:ext cx="12604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LSOI_LOGO_INDIGO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1135063"/>
            <a:ext cx="1504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webs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6399213"/>
            <a:ext cx="18002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rgbClr val="0B0039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0B0039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•"/>
        <a:defRPr kern="1200">
          <a:solidFill>
            <a:srgbClr val="0B003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–"/>
        <a:defRPr kern="1200">
          <a:solidFill>
            <a:srgbClr val="0B0039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A67F42"/>
        </a:buClr>
        <a:buFont typeface="Arial" charset="0"/>
        <a:buChar char="»"/>
        <a:defRPr kern="1200">
          <a:solidFill>
            <a:srgbClr val="0B003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1" y="1467064"/>
            <a:ext cx="8229600" cy="3976762"/>
          </a:xfrm>
        </p:spPr>
        <p:txBody>
          <a:bodyPr/>
          <a:lstStyle/>
          <a:p>
            <a:pPr marL="2286000" lvl="5" indent="0" algn="ctr">
              <a:buNone/>
            </a:pPr>
            <a:endParaRPr lang="en-GB" dirty="0"/>
          </a:p>
          <a:p>
            <a:pPr marL="2286000" lvl="5" indent="0" algn="ctr">
              <a:buNone/>
            </a:pPr>
            <a:endParaRPr lang="en-GB" dirty="0" smtClean="0"/>
          </a:p>
          <a:p>
            <a:pPr marL="2286000" lvl="5" indent="0" algn="ctr">
              <a:buNone/>
            </a:pPr>
            <a:endParaRPr lang="en-GB" dirty="0"/>
          </a:p>
          <a:p>
            <a:pPr marL="114300" indent="0" algn="ctr">
              <a:buNone/>
            </a:pPr>
            <a:r>
              <a:rPr lang="en-GB" sz="2800" b="1" dirty="0" smtClean="0"/>
              <a:t>Sections 149 - 153 </a:t>
            </a:r>
            <a:r>
              <a:rPr lang="en-GB" sz="2800" b="1" dirty="0"/>
              <a:t>of the Legal Services </a:t>
            </a:r>
          </a:p>
          <a:p>
            <a:pPr marL="114300" indent="0" algn="ctr">
              <a:buNone/>
            </a:pPr>
            <a:r>
              <a:rPr lang="en-GB" sz="2800" b="1" dirty="0"/>
              <a:t>Regulation Act </a:t>
            </a:r>
            <a:r>
              <a:rPr lang="en-GB" sz="2800" b="1" dirty="0" smtClean="0"/>
              <a:t>2015</a:t>
            </a:r>
          </a:p>
          <a:p>
            <a:pPr marL="114300" indent="0" algn="ctr">
              <a:buNone/>
            </a:pPr>
            <a:endParaRPr lang="en-GB" sz="2800" b="1" dirty="0" smtClean="0"/>
          </a:p>
          <a:p>
            <a:pPr marL="114300" indent="0" algn="ctr">
              <a:buNone/>
            </a:pPr>
            <a:r>
              <a:rPr lang="en-GB" sz="2000" dirty="0" smtClean="0"/>
              <a:t>Fergal </a:t>
            </a:r>
            <a:r>
              <a:rPr lang="en-GB" sz="2000" dirty="0" err="1" smtClean="0"/>
              <a:t>Mawe</a:t>
            </a:r>
            <a:r>
              <a:rPr lang="en-GB" sz="2000" dirty="0" smtClean="0"/>
              <a:t>, Solicitor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69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S.152 Bill of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64" y="1078171"/>
            <a:ext cx="8229600" cy="4843324"/>
          </a:xfrm>
        </p:spPr>
        <p:txBody>
          <a:bodyPr/>
          <a:lstStyle/>
          <a:p>
            <a:r>
              <a:rPr lang="en-GB" dirty="0" smtClean="0"/>
              <a:t>As soon as is  </a:t>
            </a:r>
            <a:r>
              <a:rPr lang="en-GB" dirty="0"/>
              <a:t>practicable  after </a:t>
            </a:r>
            <a:r>
              <a:rPr lang="en-GB" dirty="0" smtClean="0"/>
              <a:t> </a:t>
            </a:r>
            <a:r>
              <a:rPr lang="en-GB" dirty="0"/>
              <a:t>the provision  </a:t>
            </a:r>
            <a:r>
              <a:rPr lang="en-GB" dirty="0" smtClean="0"/>
              <a:t>of  services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Summary </a:t>
            </a:r>
            <a:r>
              <a:rPr lang="en-GB" dirty="0"/>
              <a:t>of </a:t>
            </a:r>
            <a:r>
              <a:rPr lang="en-GB" dirty="0" smtClean="0"/>
              <a:t>services  </a:t>
            </a:r>
            <a:r>
              <a:rPr lang="en-GB" dirty="0"/>
              <a:t>provided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Itemised  </a:t>
            </a:r>
            <a:r>
              <a:rPr lang="en-GB" dirty="0"/>
              <a:t>statement  of the  amounts charged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VAT number and </a:t>
            </a:r>
            <a:r>
              <a:rPr lang="en-GB" dirty="0"/>
              <a:t>amount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Time spent where  </a:t>
            </a:r>
            <a:r>
              <a:rPr lang="en-GB" dirty="0"/>
              <a:t>time  is  a  factor  in  determining  the  </a:t>
            </a:r>
            <a:r>
              <a:rPr lang="en-GB" dirty="0" smtClean="0"/>
              <a:t>costs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Amount </a:t>
            </a:r>
            <a:r>
              <a:rPr lang="en-GB" dirty="0"/>
              <a:t>of  </a:t>
            </a:r>
            <a:r>
              <a:rPr lang="en-GB" dirty="0" smtClean="0"/>
              <a:t>money recovered/payable  </a:t>
            </a:r>
            <a:r>
              <a:rPr lang="en-GB" dirty="0"/>
              <a:t>to  the client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amount  of legal  costs  recovered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be  in  </a:t>
            </a:r>
            <a:r>
              <a:rPr lang="en-GB" dirty="0" smtClean="0"/>
              <a:t>the form  as </a:t>
            </a:r>
            <a:r>
              <a:rPr lang="en-GB" dirty="0"/>
              <a:t>may  </a:t>
            </a:r>
            <a:r>
              <a:rPr lang="en-GB" dirty="0" smtClean="0"/>
              <a:t>be </a:t>
            </a:r>
            <a:r>
              <a:rPr lang="en-GB" dirty="0"/>
              <a:t>specified  in  rules  of </a:t>
            </a:r>
            <a:r>
              <a:rPr lang="en-GB" dirty="0" smtClean="0"/>
              <a:t>court</a:t>
            </a:r>
          </a:p>
          <a:p>
            <a:endParaRPr lang="en-GB" dirty="0" smtClean="0"/>
          </a:p>
          <a:p>
            <a:r>
              <a:rPr lang="en-GB" dirty="0" smtClean="0"/>
              <a:t>Procedures  </a:t>
            </a:r>
            <a:r>
              <a:rPr lang="en-GB" dirty="0"/>
              <a:t>available </a:t>
            </a:r>
            <a:r>
              <a:rPr lang="en-GB" dirty="0" smtClean="0"/>
              <a:t>to dispute  </a:t>
            </a:r>
            <a:r>
              <a:rPr lang="en-GB" dirty="0"/>
              <a:t>any  aspect  of  the </a:t>
            </a:r>
            <a:r>
              <a:rPr lang="en-GB" dirty="0" smtClean="0"/>
              <a:t>bill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23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Disputing a bill of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22" y="1064975"/>
            <a:ext cx="8229600" cy="5608779"/>
          </a:xfrm>
        </p:spPr>
        <p:txBody>
          <a:bodyPr/>
          <a:lstStyle/>
          <a:p>
            <a:r>
              <a:rPr lang="en-GB" dirty="0" smtClean="0"/>
              <a:t>Attempt  </a:t>
            </a:r>
            <a:r>
              <a:rPr lang="en-GB" dirty="0"/>
              <a:t>to  resolve  the  dispute  by informal  </a:t>
            </a:r>
            <a:r>
              <a:rPr lang="en-GB" dirty="0" smtClean="0"/>
              <a:t>means </a:t>
            </a:r>
            <a:r>
              <a:rPr lang="en-GB" dirty="0"/>
              <a:t>	</a:t>
            </a:r>
            <a:r>
              <a:rPr lang="en-GB" dirty="0" smtClean="0"/>
              <a:t>			[procedures given with the bill of costs]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client </a:t>
            </a:r>
            <a:r>
              <a:rPr lang="en-GB" dirty="0" smtClean="0"/>
              <a:t>or </a:t>
            </a:r>
            <a:r>
              <a:rPr lang="en-GB" dirty="0"/>
              <a:t>solicitor </a:t>
            </a:r>
            <a:r>
              <a:rPr lang="en-GB" dirty="0" smtClean="0"/>
              <a:t>may apply to </a:t>
            </a:r>
            <a:r>
              <a:rPr lang="en-GB" dirty="0"/>
              <a:t>the </a:t>
            </a:r>
            <a:r>
              <a:rPr lang="en-GB" dirty="0" smtClean="0"/>
              <a:t>Legal </a:t>
            </a:r>
            <a:r>
              <a:rPr lang="en-GB" dirty="0"/>
              <a:t>Costs </a:t>
            </a:r>
            <a:r>
              <a:rPr lang="en-GB" dirty="0" smtClean="0"/>
              <a:t>Adjudicator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Limitation periods: </a:t>
            </a:r>
          </a:p>
          <a:p>
            <a:pPr lvl="1"/>
            <a:r>
              <a:rPr lang="en-GB" dirty="0" smtClean="0"/>
              <a:t>Client - 6 </a:t>
            </a:r>
            <a:r>
              <a:rPr lang="en-GB" dirty="0"/>
              <a:t>months </a:t>
            </a:r>
            <a:r>
              <a:rPr lang="en-GB" dirty="0" smtClean="0"/>
              <a:t>from service or 3 months from payment</a:t>
            </a:r>
          </a:p>
          <a:p>
            <a:pPr lvl="1"/>
            <a:r>
              <a:rPr lang="en-GB" dirty="0"/>
              <a:t>Solicitor </a:t>
            </a:r>
            <a:r>
              <a:rPr lang="en-GB" dirty="0" smtClean="0"/>
              <a:t>between 30  </a:t>
            </a:r>
            <a:r>
              <a:rPr lang="en-GB" dirty="0"/>
              <a:t>days  and  12  months  </a:t>
            </a:r>
            <a:r>
              <a:rPr lang="en-GB" dirty="0" smtClean="0"/>
              <a:t>from service</a:t>
            </a:r>
          </a:p>
          <a:p>
            <a:pPr marL="457200" lvl="1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Who pays for adjudication? </a:t>
            </a:r>
          </a:p>
          <a:p>
            <a:pPr lvl="1">
              <a:buFont typeface="Arial" panose="020B0604020202020204" pitchFamily="34" charset="0"/>
              <a:buChar char="̄"/>
            </a:pPr>
            <a:r>
              <a:rPr lang="en-GB" dirty="0" smtClean="0"/>
              <a:t>If costs are  </a:t>
            </a:r>
            <a:r>
              <a:rPr lang="en-GB" dirty="0"/>
              <a:t>reduced  by  less than </a:t>
            </a:r>
            <a:r>
              <a:rPr lang="en-GB" dirty="0" smtClean="0"/>
              <a:t>15% = client </a:t>
            </a:r>
          </a:p>
          <a:p>
            <a:pPr lvl="1">
              <a:buFont typeface="Arial" panose="020B0604020202020204" pitchFamily="34" charset="0"/>
              <a:buChar char="̄"/>
            </a:pPr>
            <a:r>
              <a:rPr lang="en-GB" dirty="0"/>
              <a:t>If costs are  reduced  by  </a:t>
            </a:r>
            <a:r>
              <a:rPr lang="en-GB" dirty="0" smtClean="0"/>
              <a:t>more </a:t>
            </a:r>
            <a:r>
              <a:rPr lang="en-GB" dirty="0"/>
              <a:t>than </a:t>
            </a:r>
            <a:r>
              <a:rPr lang="en-GB" dirty="0" smtClean="0"/>
              <a:t>15</a:t>
            </a:r>
            <a:r>
              <a:rPr lang="en-GB" dirty="0"/>
              <a:t>% = </a:t>
            </a:r>
            <a:r>
              <a:rPr lang="en-GB" dirty="0" smtClean="0"/>
              <a:t>solicitor  </a:t>
            </a:r>
            <a:endParaRPr lang="en-GB" dirty="0"/>
          </a:p>
          <a:p>
            <a:pPr lvl="1"/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8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4" name="Picture 2" descr="Image result for whats in a n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 bwMode="auto">
          <a:xfrm>
            <a:off x="0" y="441555"/>
            <a:ext cx="9144001" cy="51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21840" y="2163358"/>
            <a:ext cx="721360" cy="28448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70462" y="2152472"/>
            <a:ext cx="599440" cy="28448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2335" y1="50485" x2="22335" y2="50485"/>
                        <a14:foregroundMark x1="46193" y1="65049" x2="46193" y2="65049"/>
                        <a14:foregroundMark x1="55330" y1="44660" x2="55330" y2="44660"/>
                        <a14:foregroundMark x1="63959" y1="78641" x2="63959" y2="78641"/>
                        <a14:foregroundMark x1="71066" y1="67961" x2="71066" y2="67961"/>
                        <a14:foregroundMark x1="82234" y1="55340" x2="82234" y2="55340"/>
                        <a14:foregroundMark x1="61929" y1="59223" x2="61929" y2="592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003">
            <a:off x="1710890" y="1747588"/>
            <a:ext cx="129903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3057" y="-10886"/>
            <a:ext cx="1839686" cy="48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/>
          <p:cNvSpPr/>
          <p:nvPr/>
        </p:nvSpPr>
        <p:spPr>
          <a:xfrm>
            <a:off x="7043057" y="6226628"/>
            <a:ext cx="1839686" cy="631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01634" y="2744812"/>
            <a:ext cx="599440" cy="28448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0674" y="2712154"/>
            <a:ext cx="721360" cy="284480"/>
          </a:xfrm>
          <a:prstGeom prst="line">
            <a:avLst/>
          </a:prstGeom>
          <a:ln w="285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8705" y1="37755" x2="18705" y2="37755"/>
                        <a14:foregroundMark x1="26259" y1="66327" x2="26259" y2="66327"/>
                        <a14:foregroundMark x1="32374" y1="51020" x2="32374" y2="51020"/>
                        <a14:foregroundMark x1="57914" y1="48980" x2="57914" y2="48980"/>
                        <a14:foregroundMark x1="69784" y1="56122" x2="69784" y2="56122"/>
                        <a14:foregroundMark x1="74101" y1="59184" x2="74101" y2="59184"/>
                        <a14:foregroundMark x1="79496" y1="61224" x2="79496" y2="61224"/>
                        <a14:foregroundMark x1="86691" y1="58163" x2="86691" y2="58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1" y="2275663"/>
            <a:ext cx="1397094" cy="50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What’s in the Rose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824"/>
            <a:ext cx="8229600" cy="5508626"/>
          </a:xfrm>
        </p:spPr>
        <p:txBody>
          <a:bodyPr/>
          <a:lstStyle/>
          <a:p>
            <a:r>
              <a:rPr lang="en-IE" dirty="0" smtClean="0"/>
              <a:t>Give it in writing </a:t>
            </a:r>
          </a:p>
          <a:p>
            <a:endParaRPr lang="en-IE" sz="1100" dirty="0" smtClean="0"/>
          </a:p>
          <a:p>
            <a:r>
              <a:rPr lang="en-IE" dirty="0" smtClean="0"/>
              <a:t>Explain </a:t>
            </a:r>
            <a:r>
              <a:rPr lang="en-IE" dirty="0"/>
              <a:t>that ‘charges’ </a:t>
            </a:r>
            <a:r>
              <a:rPr lang="en-IE" dirty="0" smtClean="0"/>
              <a:t>will </a:t>
            </a:r>
            <a:r>
              <a:rPr lang="en-IE" dirty="0"/>
              <a:t>be paid to another person or organisation on the client’s behalf. </a:t>
            </a:r>
            <a:endParaRPr lang="en-IE" dirty="0" smtClean="0"/>
          </a:p>
          <a:p>
            <a:endParaRPr lang="en-IE" sz="1100" dirty="0" smtClean="0"/>
          </a:p>
          <a:p>
            <a:r>
              <a:rPr lang="en-IE" dirty="0" smtClean="0"/>
              <a:t>Include </a:t>
            </a:r>
            <a:r>
              <a:rPr lang="en-IE" dirty="0"/>
              <a:t>information in relation to VAT. </a:t>
            </a:r>
            <a:endParaRPr lang="en-IE" dirty="0" smtClean="0"/>
          </a:p>
          <a:p>
            <a:endParaRPr lang="en-IE" sz="1100" dirty="0" smtClean="0"/>
          </a:p>
          <a:p>
            <a:r>
              <a:rPr lang="en-IE" dirty="0" smtClean="0"/>
              <a:t>The </a:t>
            </a:r>
            <a:r>
              <a:rPr lang="en-IE" dirty="0"/>
              <a:t>actual amount, an estimate, or the basis of </a:t>
            </a:r>
            <a:r>
              <a:rPr lang="en-IE" dirty="0" smtClean="0"/>
              <a:t>the charges if it is not practical at the time. If </a:t>
            </a:r>
            <a:r>
              <a:rPr lang="en-IE" dirty="0"/>
              <a:t>time is the basis of charge, time records must be </a:t>
            </a:r>
            <a:r>
              <a:rPr lang="en-IE" dirty="0" smtClean="0"/>
              <a:t>kept and the </a:t>
            </a:r>
            <a:r>
              <a:rPr lang="en-IE" dirty="0"/>
              <a:t>hourly rate </a:t>
            </a:r>
            <a:r>
              <a:rPr lang="en-IE" dirty="0" smtClean="0"/>
              <a:t>given</a:t>
            </a:r>
            <a:r>
              <a:rPr lang="en-IE" dirty="0"/>
              <a:t>. </a:t>
            </a:r>
            <a:endParaRPr lang="en-IE" dirty="0" smtClean="0"/>
          </a:p>
          <a:p>
            <a:endParaRPr lang="en-IE" sz="1050" dirty="0" smtClean="0"/>
          </a:p>
          <a:p>
            <a:r>
              <a:rPr lang="en-IE" dirty="0" smtClean="0"/>
              <a:t>Some </a:t>
            </a:r>
            <a:r>
              <a:rPr lang="en-IE" dirty="0"/>
              <a:t>fees </a:t>
            </a:r>
            <a:r>
              <a:rPr lang="en-IE" dirty="0" smtClean="0"/>
              <a:t>may </a:t>
            </a:r>
            <a:r>
              <a:rPr lang="en-IE" dirty="0"/>
              <a:t>not be recovered </a:t>
            </a:r>
            <a:r>
              <a:rPr lang="en-IE" dirty="0" smtClean="0"/>
              <a:t>even if successful </a:t>
            </a:r>
          </a:p>
          <a:p>
            <a:endParaRPr lang="en-IE" sz="1050" dirty="0" smtClean="0"/>
          </a:p>
          <a:p>
            <a:r>
              <a:rPr lang="en-IE" dirty="0" smtClean="0"/>
              <a:t>Circumstances where they may </a:t>
            </a:r>
            <a:r>
              <a:rPr lang="en-IE" dirty="0"/>
              <a:t>be required to pay </a:t>
            </a:r>
            <a:r>
              <a:rPr lang="en-IE" dirty="0" smtClean="0"/>
              <a:t>other party's costs</a:t>
            </a:r>
            <a:r>
              <a:rPr lang="en-IE" dirty="0"/>
              <a:t>, even </a:t>
            </a:r>
            <a:r>
              <a:rPr lang="en-IE" dirty="0" smtClean="0"/>
              <a:t>if they </a:t>
            </a:r>
            <a:r>
              <a:rPr lang="en-IE" dirty="0"/>
              <a:t>win </a:t>
            </a:r>
            <a:endParaRPr lang="en-IE" dirty="0" smtClean="0"/>
          </a:p>
          <a:p>
            <a:endParaRPr lang="en-IE" sz="1100" dirty="0" smtClean="0"/>
          </a:p>
          <a:p>
            <a:r>
              <a:rPr lang="en-IE" dirty="0" smtClean="0"/>
              <a:t>Failure to give revised s68’s when it should </a:t>
            </a:r>
            <a:r>
              <a:rPr lang="en-IE" dirty="0"/>
              <a:t>have been </a:t>
            </a:r>
            <a:r>
              <a:rPr lang="en-IE" dirty="0" smtClean="0"/>
              <a:t>done, </a:t>
            </a:r>
            <a:r>
              <a:rPr lang="en-IE" dirty="0"/>
              <a:t>is viewed as an </a:t>
            </a:r>
            <a:r>
              <a:rPr lang="en-IE" dirty="0" smtClean="0"/>
              <a:t>misconduct and the  </a:t>
            </a:r>
            <a:r>
              <a:rPr lang="en-IE" dirty="0"/>
              <a:t>the Complaints and Client Relations Committee may direct the solicitor to charge less </a:t>
            </a:r>
            <a:r>
              <a:rPr lang="en-IE" dirty="0" smtClean="0"/>
              <a:t>fees. </a:t>
            </a:r>
          </a:p>
        </p:txBody>
      </p:sp>
    </p:spTree>
    <p:extLst>
      <p:ext uri="{BB962C8B-B14F-4D97-AF65-F5344CB8AC3E}">
        <p14:creationId xmlns:p14="http://schemas.microsoft.com/office/powerpoint/2010/main" val="12886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373647" y="389508"/>
            <a:ext cx="11206480" cy="583882"/>
          </a:xfrm>
        </p:spPr>
        <p:txBody>
          <a:bodyPr/>
          <a:lstStyle/>
          <a:p>
            <a:r>
              <a:rPr lang="en-IE" dirty="0" smtClean="0"/>
              <a:t>Issues seen with S.68</a:t>
            </a:r>
            <a:endParaRPr lang="en-I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8320" y="1660208"/>
            <a:ext cx="8229600" cy="42071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•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–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•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–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7F42"/>
              </a:buClr>
              <a:buFont typeface="Arial" charset="0"/>
              <a:buChar char="»"/>
              <a:defRPr kern="1200">
                <a:solidFill>
                  <a:srgbClr val="0B0039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CCRC 2016 Annual Report: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“Unfortunately, there are continuing problems with the implementation of this provision with some solicitors observing it more in the breach than the observance….it really is ridiculous that it continues to be a problem” 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/>
              <a:t>Sending </a:t>
            </a:r>
            <a:r>
              <a:rPr lang="en-IE" dirty="0"/>
              <a:t>1 s.68 </a:t>
            </a:r>
            <a:r>
              <a:rPr lang="en-IE" dirty="0" smtClean="0"/>
              <a:t>letter outlying basis in vague terms 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The stated charges bear no relation to the computation of charges</a:t>
            </a:r>
          </a:p>
          <a:p>
            <a:pPr marL="0" indent="0"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S.150 Notice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4" y="1269242"/>
            <a:ext cx="8229600" cy="522709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Upon </a:t>
            </a:r>
            <a:r>
              <a:rPr lang="en-GB" dirty="0"/>
              <a:t>receiving instructions </a:t>
            </a:r>
            <a:r>
              <a:rPr lang="en-GB" dirty="0" smtClean="0"/>
              <a:t>you must either : </a:t>
            </a:r>
          </a:p>
          <a:p>
            <a:pPr>
              <a:buAutoNum type="arabicPeriod"/>
            </a:pPr>
            <a:endParaRPr lang="en-GB" dirty="0" smtClean="0"/>
          </a:p>
          <a:p>
            <a:pPr>
              <a:buAutoNum type="arabicPeriod"/>
            </a:pPr>
            <a:endParaRPr lang="en-GB" dirty="0" smtClean="0"/>
          </a:p>
          <a:p>
            <a:pPr>
              <a:buAutoNum type="arabicPeriod"/>
            </a:pPr>
            <a:r>
              <a:rPr lang="en-GB" dirty="0" smtClean="0"/>
              <a:t>Discloses the costs that will </a:t>
            </a:r>
            <a:r>
              <a:rPr lang="en-GB" dirty="0"/>
              <a:t>be </a:t>
            </a:r>
            <a:r>
              <a:rPr lang="en-GB" dirty="0" smtClean="0"/>
              <a:t>incurred in a S.150 Notice, but if it’s not practicable to do so</a:t>
            </a:r>
          </a:p>
          <a:p>
            <a:pPr>
              <a:buAutoNum type="arabicPeriod"/>
            </a:pPr>
            <a:endParaRPr lang="en-GB" dirty="0"/>
          </a:p>
          <a:p>
            <a:pPr>
              <a:buAutoNum type="arabicPeriod"/>
            </a:pPr>
            <a:r>
              <a:rPr lang="en-GB" dirty="0" smtClean="0"/>
              <a:t>Send a holding notice that sets out </a:t>
            </a:r>
            <a:r>
              <a:rPr lang="en-GB" dirty="0"/>
              <a:t>the basis upon which the costs are to be </a:t>
            </a:r>
            <a:r>
              <a:rPr lang="en-GB" dirty="0" smtClean="0"/>
              <a:t>calculated. </a:t>
            </a:r>
            <a:r>
              <a:rPr lang="en-GB" dirty="0"/>
              <a:t>However, </a:t>
            </a:r>
            <a:r>
              <a:rPr lang="en-GB" dirty="0" smtClean="0"/>
              <a:t>“as </a:t>
            </a:r>
            <a:r>
              <a:rPr lang="en-GB" dirty="0"/>
              <a:t>soon as may be </a:t>
            </a:r>
            <a:r>
              <a:rPr lang="en-GB" u="sng" dirty="0"/>
              <a:t>after</a:t>
            </a:r>
            <a:r>
              <a:rPr lang="en-GB" dirty="0"/>
              <a:t> it becomes practicable to do </a:t>
            </a:r>
            <a:r>
              <a:rPr lang="en-GB" dirty="0" smtClean="0"/>
              <a:t>so”  send another notice detailing the costs that will be incurred.</a:t>
            </a:r>
          </a:p>
          <a:p>
            <a:pPr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Many  </a:t>
            </a:r>
            <a:r>
              <a:rPr lang="en-GB" dirty="0" smtClean="0"/>
              <a:t>cases  </a:t>
            </a:r>
            <a:r>
              <a:rPr lang="en-GB" dirty="0"/>
              <a:t>will require  a minimum  of  </a:t>
            </a:r>
            <a:r>
              <a:rPr lang="en-GB" dirty="0" smtClean="0"/>
              <a:t>two S.150  </a:t>
            </a:r>
            <a:r>
              <a:rPr lang="en-GB" dirty="0"/>
              <a:t>notices  and  some  will  </a:t>
            </a:r>
            <a:r>
              <a:rPr lang="en-GB" dirty="0" smtClean="0"/>
              <a:t>require many  </a:t>
            </a:r>
            <a:r>
              <a:rPr lang="en-GB" dirty="0"/>
              <a:t>more than  that.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>
              <a:buAutoNum type="arabicPeriod"/>
            </a:pPr>
            <a:endParaRPr lang="en-GB" dirty="0" smtClean="0"/>
          </a:p>
          <a:p>
            <a:pPr>
              <a:buAutoNum type="arabicPeriod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34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needs to be in a S.150 Notice?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20" y="941696"/>
            <a:ext cx="8229600" cy="4556721"/>
          </a:xfrm>
        </p:spPr>
        <p:txBody>
          <a:bodyPr/>
          <a:lstStyle/>
          <a:p>
            <a:r>
              <a:rPr lang="en-GB" dirty="0" smtClean="0"/>
              <a:t>Written &amp; in clear </a:t>
            </a:r>
            <a:r>
              <a:rPr lang="en-GB" dirty="0"/>
              <a:t>language </a:t>
            </a:r>
            <a:endParaRPr lang="en-GB" dirty="0" smtClean="0"/>
          </a:p>
          <a:p>
            <a:endParaRPr lang="en-GB" sz="1400" dirty="0" smtClean="0"/>
          </a:p>
          <a:p>
            <a:r>
              <a:rPr lang="en-GB" dirty="0" smtClean="0"/>
              <a:t>Likely </a:t>
            </a:r>
            <a:r>
              <a:rPr lang="en-GB" dirty="0"/>
              <a:t>to be easily understood by the </a:t>
            </a:r>
            <a:r>
              <a:rPr lang="en-GB" dirty="0" smtClean="0"/>
              <a:t>client</a:t>
            </a:r>
          </a:p>
          <a:p>
            <a:endParaRPr lang="en-IE" sz="1400" dirty="0" smtClean="0"/>
          </a:p>
          <a:p>
            <a:r>
              <a:rPr lang="en-IE" dirty="0" smtClean="0"/>
              <a:t>Costs </a:t>
            </a:r>
            <a:r>
              <a:rPr lang="en-IE" dirty="0"/>
              <a:t>incurred to date </a:t>
            </a:r>
            <a:endParaRPr lang="en-IE" dirty="0" smtClean="0"/>
          </a:p>
          <a:p>
            <a:endParaRPr lang="en-IE" sz="1400" dirty="0" smtClean="0"/>
          </a:p>
          <a:p>
            <a:r>
              <a:rPr lang="en-IE" dirty="0" smtClean="0"/>
              <a:t>Certain/fixed </a:t>
            </a:r>
            <a:r>
              <a:rPr lang="en-IE" dirty="0"/>
              <a:t>costs to be incurred </a:t>
            </a:r>
            <a:endParaRPr lang="en-IE" dirty="0" smtClean="0"/>
          </a:p>
          <a:p>
            <a:endParaRPr lang="en-IE" sz="1400" dirty="0" smtClean="0"/>
          </a:p>
          <a:p>
            <a:r>
              <a:rPr lang="en-IE" dirty="0" smtClean="0"/>
              <a:t>Costs </a:t>
            </a:r>
            <a:r>
              <a:rPr lang="en-IE" dirty="0"/>
              <a:t>likely to be incurred </a:t>
            </a:r>
            <a:endParaRPr lang="en-IE" dirty="0" smtClean="0"/>
          </a:p>
          <a:p>
            <a:endParaRPr lang="en-IE" sz="1400" dirty="0" smtClean="0"/>
          </a:p>
          <a:p>
            <a:r>
              <a:rPr lang="en-IE" dirty="0" smtClean="0"/>
              <a:t>VAT </a:t>
            </a:r>
          </a:p>
          <a:p>
            <a:endParaRPr lang="en-IE" sz="1400" dirty="0" smtClean="0"/>
          </a:p>
          <a:p>
            <a:r>
              <a:rPr lang="en-IE" dirty="0" smtClean="0"/>
              <a:t>Basis </a:t>
            </a:r>
            <a:r>
              <a:rPr lang="en-IE" dirty="0"/>
              <a:t>of the calculation of the costs with </a:t>
            </a:r>
            <a:r>
              <a:rPr lang="en-IE" dirty="0" smtClean="0"/>
              <a:t>reference </a:t>
            </a:r>
            <a:r>
              <a:rPr lang="en-IE" dirty="0"/>
              <a:t>to </a:t>
            </a:r>
            <a:r>
              <a:rPr lang="en-IE" dirty="0" smtClean="0"/>
              <a:t>para </a:t>
            </a:r>
            <a:r>
              <a:rPr lang="en-IE" dirty="0"/>
              <a:t>2 schedule </a:t>
            </a:r>
            <a:r>
              <a:rPr lang="en-IE" dirty="0" smtClean="0"/>
              <a:t>1 </a:t>
            </a:r>
          </a:p>
          <a:p>
            <a:endParaRPr lang="en-IE" dirty="0" smtClean="0"/>
          </a:p>
          <a:p>
            <a:r>
              <a:rPr lang="en-IE" dirty="0" smtClean="0"/>
              <a:t>Obligations </a:t>
            </a:r>
            <a:r>
              <a:rPr lang="en-IE" dirty="0"/>
              <a:t>to provide </a:t>
            </a:r>
            <a:r>
              <a:rPr lang="en-IE" dirty="0" smtClean="0"/>
              <a:t>further </a:t>
            </a:r>
            <a:r>
              <a:rPr lang="en-IE" dirty="0"/>
              <a:t>notices </a:t>
            </a:r>
            <a:r>
              <a:rPr lang="en-IE" dirty="0" smtClean="0"/>
              <a:t>if you become </a:t>
            </a:r>
            <a:r>
              <a:rPr lang="en-IE" dirty="0"/>
              <a:t>aware of matters that would significantly lead to greater </a:t>
            </a:r>
            <a:r>
              <a:rPr lang="en-IE" dirty="0" smtClean="0"/>
              <a:t>costs</a:t>
            </a:r>
          </a:p>
          <a:p>
            <a:endParaRPr lang="en-GB" sz="1200" dirty="0" smtClean="0"/>
          </a:p>
          <a:p>
            <a:r>
              <a:rPr lang="en-GB" dirty="0" smtClean="0"/>
              <a:t>Specify </a:t>
            </a:r>
            <a:r>
              <a:rPr lang="en-GB" dirty="0"/>
              <a:t>a period of time during which a solicitor shall not provide legal services [i.e. a </a:t>
            </a:r>
            <a:r>
              <a:rPr lang="en-GB" dirty="0" smtClean="0"/>
              <a:t>suspension period </a:t>
            </a:r>
            <a:r>
              <a:rPr lang="en-GB" dirty="0"/>
              <a:t>of no longer than 10 days].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Added duties in litigation </a:t>
            </a:r>
            <a:r>
              <a:rPr lang="en-GB" dirty="0"/>
              <a:t>S.150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2" y="1078169"/>
            <a:ext cx="8229600" cy="4706846"/>
          </a:xfrm>
        </p:spPr>
        <p:txBody>
          <a:bodyPr/>
          <a:lstStyle/>
          <a:p>
            <a:r>
              <a:rPr lang="en-GB" dirty="0" smtClean="0"/>
              <a:t>Outline of work &amp; costs/likely costs in  </a:t>
            </a:r>
            <a:r>
              <a:rPr lang="en-GB" dirty="0"/>
              <a:t>respect  of each  </a:t>
            </a:r>
            <a:r>
              <a:rPr lang="en-GB" dirty="0" smtClean="0"/>
              <a:t>stage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Likelihood of engaging a barrister or </a:t>
            </a:r>
            <a:r>
              <a:rPr lang="en-GB" dirty="0"/>
              <a:t>expert </a:t>
            </a:r>
            <a:r>
              <a:rPr lang="en-GB" dirty="0" smtClean="0"/>
              <a:t>witnesses</a:t>
            </a:r>
          </a:p>
          <a:p>
            <a:endParaRPr lang="en-GB" dirty="0" smtClean="0"/>
          </a:p>
          <a:p>
            <a:r>
              <a:rPr lang="en-GB" dirty="0" smtClean="0"/>
              <a:t>Likely costs/basis of costs for engaging a barrister or expert </a:t>
            </a:r>
            <a:r>
              <a:rPr lang="en-GB" dirty="0"/>
              <a:t>witness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Provide the client with information on their charges</a:t>
            </a:r>
          </a:p>
          <a:p>
            <a:endParaRPr lang="en-GB" dirty="0" smtClean="0"/>
          </a:p>
          <a:p>
            <a:r>
              <a:rPr lang="en-GB" dirty="0" smtClean="0"/>
              <a:t>Obtain express or implied consent</a:t>
            </a:r>
          </a:p>
          <a:p>
            <a:endParaRPr lang="en-GB" dirty="0" smtClean="0"/>
          </a:p>
          <a:p>
            <a:r>
              <a:rPr lang="en-GB" dirty="0" smtClean="0"/>
              <a:t>Financial  </a:t>
            </a:r>
            <a:r>
              <a:rPr lang="en-GB" dirty="0"/>
              <a:t>consequences  of </a:t>
            </a:r>
            <a:r>
              <a:rPr lang="en-GB" dirty="0" smtClean="0"/>
              <a:t>“withdrawal  </a:t>
            </a:r>
            <a:r>
              <a:rPr lang="en-GB" dirty="0"/>
              <a:t>from  </a:t>
            </a:r>
            <a:r>
              <a:rPr lang="en-GB" dirty="0" smtClean="0"/>
              <a:t>the litigation  </a:t>
            </a:r>
            <a:r>
              <a:rPr lang="en-GB" dirty="0"/>
              <a:t>and  its  </a:t>
            </a:r>
            <a:r>
              <a:rPr lang="en-GB" dirty="0" smtClean="0"/>
              <a:t>discontinuance”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Outline circumstances  where the  </a:t>
            </a:r>
            <a:r>
              <a:rPr lang="en-GB" dirty="0"/>
              <a:t>client  would  be likely  to  </a:t>
            </a:r>
            <a:r>
              <a:rPr lang="en-GB" dirty="0" smtClean="0"/>
              <a:t>pay the  </a:t>
            </a:r>
            <a:r>
              <a:rPr lang="en-GB" dirty="0"/>
              <a:t>costs  of </a:t>
            </a:r>
            <a:r>
              <a:rPr lang="en-GB" dirty="0" smtClean="0"/>
              <a:t>other parties</a:t>
            </a:r>
          </a:p>
          <a:p>
            <a:pPr marL="0" indent="0">
              <a:buNone/>
            </a:pPr>
            <a:r>
              <a:rPr lang="en-GB" dirty="0" smtClean="0"/>
              <a:t>   </a:t>
            </a:r>
          </a:p>
          <a:p>
            <a:r>
              <a:rPr lang="en-GB" dirty="0" smtClean="0"/>
              <a:t>Outline circumstances where  </a:t>
            </a:r>
            <a:r>
              <a:rPr lang="en-GB" dirty="0"/>
              <a:t>costs </a:t>
            </a:r>
            <a:r>
              <a:rPr lang="en-GB" dirty="0" smtClean="0"/>
              <a:t>would  </a:t>
            </a:r>
            <a:r>
              <a:rPr lang="en-GB" dirty="0"/>
              <a:t>not be </a:t>
            </a:r>
            <a:r>
              <a:rPr lang="en-GB" dirty="0" smtClean="0"/>
              <a:t>recovered/fully from  other 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Suspension period exceptions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72"/>
            <a:ext cx="8229600" cy="39767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suspension period </a:t>
            </a:r>
            <a:r>
              <a:rPr lang="en-GB" dirty="0"/>
              <a:t>r</a:t>
            </a:r>
            <a:r>
              <a:rPr lang="en-GB" dirty="0" smtClean="0"/>
              <a:t>emains  </a:t>
            </a:r>
            <a:r>
              <a:rPr lang="en-GB" dirty="0"/>
              <a:t>in  place  pending  either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Receipt  </a:t>
            </a:r>
            <a:r>
              <a:rPr lang="en-GB" dirty="0"/>
              <a:t>of confirmation  from  the  client  that  they  wish </a:t>
            </a:r>
            <a:r>
              <a:rPr lang="en-GB" dirty="0" smtClean="0"/>
              <a:t>to proceed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expiry  date  of  the suspension  </a:t>
            </a:r>
            <a:r>
              <a:rPr lang="en-GB" dirty="0" smtClean="0"/>
              <a:t>period [not less than 10 working days].</a:t>
            </a:r>
          </a:p>
          <a:p>
            <a:endParaRPr lang="en-GB" dirty="0" smtClean="0"/>
          </a:p>
          <a:p>
            <a:r>
              <a:rPr lang="en-GB" dirty="0" smtClean="0"/>
              <a:t>It would contravene </a:t>
            </a:r>
            <a:r>
              <a:rPr lang="en-GB" dirty="0"/>
              <a:t>a statutory </a:t>
            </a:r>
            <a:r>
              <a:rPr lang="en-GB" dirty="0" smtClean="0"/>
              <a:t>requirement, rules </a:t>
            </a:r>
            <a:r>
              <a:rPr lang="en-GB" dirty="0"/>
              <a:t>of court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It would  prejudice the </a:t>
            </a:r>
            <a:r>
              <a:rPr lang="en-GB" dirty="0"/>
              <a:t>rights  of the client  in a manner  that  could not later  be </a:t>
            </a:r>
            <a:r>
              <a:rPr lang="en-GB" dirty="0" smtClean="0"/>
              <a:t>remedied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court  </a:t>
            </a:r>
            <a:r>
              <a:rPr lang="en-GB" dirty="0" smtClean="0"/>
              <a:t>orders it</a:t>
            </a:r>
          </a:p>
          <a:p>
            <a:endParaRPr lang="en-GB" dirty="0" smtClean="0"/>
          </a:p>
          <a:p>
            <a:r>
              <a:rPr lang="en-GB" dirty="0" smtClean="0"/>
              <a:t>Where it </a:t>
            </a:r>
            <a:r>
              <a:rPr lang="en-GB" dirty="0"/>
              <a:t>involves </a:t>
            </a:r>
            <a:r>
              <a:rPr lang="en-GB" dirty="0" smtClean="0"/>
              <a:t>litigation and  </a:t>
            </a:r>
            <a:r>
              <a:rPr lang="en-GB" dirty="0"/>
              <a:t>a notice of trial  has  been served </a:t>
            </a:r>
            <a:r>
              <a:rPr lang="en-GB" dirty="0" smtClean="0"/>
              <a:t>or a </a:t>
            </a:r>
            <a:r>
              <a:rPr lang="en-GB" dirty="0"/>
              <a:t>date  has </a:t>
            </a:r>
            <a:r>
              <a:rPr lang="en-GB" dirty="0" smtClean="0"/>
              <a:t>been fixed </a:t>
            </a:r>
            <a:r>
              <a:rPr lang="en-GB" dirty="0"/>
              <a:t>for </a:t>
            </a:r>
            <a:r>
              <a:rPr lang="en-GB" dirty="0" smtClean="0"/>
              <a:t>hearing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S.151 Agreements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9" y="1289642"/>
            <a:ext cx="8229600" cy="3976762"/>
          </a:xfrm>
        </p:spPr>
        <p:txBody>
          <a:bodyPr/>
          <a:lstStyle/>
          <a:p>
            <a:r>
              <a:rPr lang="en-GB" dirty="0" smtClean="0"/>
              <a:t>Written agreement is </a:t>
            </a:r>
            <a:r>
              <a:rPr lang="en-GB" dirty="0"/>
              <a:t>an  alternative </a:t>
            </a:r>
            <a:r>
              <a:rPr lang="en-GB" dirty="0" smtClean="0"/>
              <a:t>to S.150  notices</a:t>
            </a:r>
          </a:p>
          <a:p>
            <a:endParaRPr lang="en-GB" dirty="0" smtClean="0"/>
          </a:p>
          <a:p>
            <a:r>
              <a:rPr lang="en-GB" dirty="0" smtClean="0"/>
              <a:t>Must contain  </a:t>
            </a:r>
            <a:r>
              <a:rPr lang="en-GB" dirty="0"/>
              <a:t>all  the  particulars  required  by  s.150  </a:t>
            </a:r>
            <a:r>
              <a:rPr lang="en-GB" dirty="0" smtClean="0"/>
              <a:t>e.g. Suspension period, incurred, fixed, likely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other amount </a:t>
            </a:r>
            <a:r>
              <a:rPr lang="en-GB" dirty="0" smtClean="0"/>
              <a:t>can be charged </a:t>
            </a:r>
            <a:r>
              <a:rPr lang="en-GB" dirty="0"/>
              <a:t>except to the extent otherwise </a:t>
            </a:r>
            <a:r>
              <a:rPr lang="en-GB" dirty="0" smtClean="0"/>
              <a:t>indicated</a:t>
            </a:r>
          </a:p>
          <a:p>
            <a:endParaRPr lang="en-GB" dirty="0"/>
          </a:p>
          <a:p>
            <a:r>
              <a:rPr lang="en-GB" dirty="0" smtClean="0"/>
              <a:t>Is </a:t>
            </a:r>
            <a:r>
              <a:rPr lang="en-GB" dirty="0"/>
              <a:t>amenable to adjudication under the legal costs </a:t>
            </a:r>
            <a:r>
              <a:rPr lang="en-GB" dirty="0" smtClean="0"/>
              <a:t>adjudicator </a:t>
            </a:r>
          </a:p>
          <a:p>
            <a:endParaRPr lang="en-GB" dirty="0"/>
          </a:p>
          <a:p>
            <a:r>
              <a:rPr lang="en-GB" dirty="0" smtClean="0"/>
              <a:t>Exiting SLA or OCG are allowable </a:t>
            </a:r>
            <a:r>
              <a:rPr lang="en-GB" dirty="0"/>
              <a:t>once </a:t>
            </a:r>
            <a:r>
              <a:rPr lang="en-GB" dirty="0" smtClean="0"/>
              <a:t>they contain </a:t>
            </a:r>
            <a:r>
              <a:rPr lang="en-GB" dirty="0"/>
              <a:t>all of the particulars of </a:t>
            </a:r>
            <a:r>
              <a:rPr lang="en-GB" dirty="0" smtClean="0"/>
              <a:t>a S.150 notice</a:t>
            </a:r>
          </a:p>
          <a:p>
            <a:endParaRPr lang="en-GB" dirty="0"/>
          </a:p>
          <a:p>
            <a:r>
              <a:rPr lang="en-GB" dirty="0" smtClean="0"/>
              <a:t>No bill of costs – Invoice of </a:t>
            </a:r>
            <a:r>
              <a:rPr lang="en-GB" dirty="0"/>
              <a:t>costs and </a:t>
            </a:r>
            <a:r>
              <a:rPr lang="en-GB" dirty="0" smtClean="0"/>
              <a:t>outlays and a copy </a:t>
            </a:r>
            <a:r>
              <a:rPr lang="en-GB" dirty="0"/>
              <a:t>of the </a:t>
            </a:r>
            <a:r>
              <a:rPr lang="en-GB" dirty="0" smtClean="0"/>
              <a:t>agreement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5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template (3)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LAW SOC 1">
      <a:dk1>
        <a:srgbClr val="0B0039"/>
      </a:dk1>
      <a:lt1>
        <a:sysClr val="window" lastClr="FFFFFF"/>
      </a:lt1>
      <a:dk2>
        <a:srgbClr val="0B0039"/>
      </a:dk2>
      <a:lt2>
        <a:srgbClr val="EEECE1"/>
      </a:lt2>
      <a:accent1>
        <a:srgbClr val="E56A54"/>
      </a:accent1>
      <a:accent2>
        <a:srgbClr val="007377"/>
      </a:accent2>
      <a:accent3>
        <a:srgbClr val="DFC2C3"/>
      </a:accent3>
      <a:accent4>
        <a:srgbClr val="C3C6A8"/>
      </a:accent4>
      <a:accent5>
        <a:srgbClr val="A3C7D2"/>
      </a:accent5>
      <a:accent6>
        <a:srgbClr val="CAB64B"/>
      </a:accent6>
      <a:hlink>
        <a:srgbClr val="A67F42"/>
      </a:hlink>
      <a:folHlink>
        <a:srgbClr val="A67F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 (3)</Template>
  <TotalTime>3891</TotalTime>
  <Words>753</Words>
  <Application>Microsoft Office PowerPoint</Application>
  <PresentationFormat>On-screen Show (4:3)</PresentationFormat>
  <Paragraphs>134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presentation_template (3)</vt:lpstr>
      <vt:lpstr>3_Office Theme</vt:lpstr>
      <vt:lpstr>1_Office Theme</vt:lpstr>
      <vt:lpstr>Microsoft Excel Chart</vt:lpstr>
      <vt:lpstr>PowerPoint Presentation</vt:lpstr>
      <vt:lpstr>PowerPoint Presentation</vt:lpstr>
      <vt:lpstr>What’s in the Rose </vt:lpstr>
      <vt:lpstr>Issues seen with S.68</vt:lpstr>
      <vt:lpstr>S.150 Notice </vt:lpstr>
      <vt:lpstr>What needs to be in a S.150 Notice? </vt:lpstr>
      <vt:lpstr>Added duties in litigation S.150 Notice</vt:lpstr>
      <vt:lpstr>Suspension period exceptions  </vt:lpstr>
      <vt:lpstr>S.151 Agreements </vt:lpstr>
      <vt:lpstr>S.152 Bill of costs</vt:lpstr>
      <vt:lpstr>Disputing a bill of costs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S.150 Legal Services Regulation Act 2015</dc:title>
  <dc:creator>Fergal Mawe</dc:creator>
  <cp:lastModifiedBy>Fionnbarra Rossa</cp:lastModifiedBy>
  <cp:revision>42</cp:revision>
  <cp:lastPrinted>2019-08-13T11:48:29Z</cp:lastPrinted>
  <dcterms:created xsi:type="dcterms:W3CDTF">2017-10-23T15:00:38Z</dcterms:created>
  <dcterms:modified xsi:type="dcterms:W3CDTF">2019-08-16T08:06:50Z</dcterms:modified>
</cp:coreProperties>
</file>