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4"/>
  </p:notesMasterIdLst>
  <p:sldIdLst>
    <p:sldId id="276" r:id="rId2"/>
    <p:sldId id="257" r:id="rId3"/>
    <p:sldId id="259" r:id="rId4"/>
    <p:sldId id="268" r:id="rId5"/>
    <p:sldId id="269" r:id="rId6"/>
    <p:sldId id="270" r:id="rId7"/>
    <p:sldId id="271" r:id="rId8"/>
    <p:sldId id="272" r:id="rId9"/>
    <p:sldId id="273" r:id="rId10"/>
    <p:sldId id="261" r:id="rId11"/>
    <p:sldId id="263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D29BB-1EA2-41FC-B8BD-660DA235FE87}" type="datetimeFigureOut">
              <a:rPr lang="en-IE" smtClean="0"/>
              <a:t>10/07/2018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CF922-6E49-44ED-BE7E-4E3BB306992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263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8C10-DCC7-4360-A68A-5F4931B3A635}" type="datetimeFigureOut">
              <a:rPr lang="en-IE" smtClean="0"/>
              <a:t>10/07/2018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545-B531-44E2-8A95-ABEBC669950F}" type="slidenum">
              <a:rPr lang="en-IE" smtClean="0"/>
              <a:t>‹#›</a:t>
            </a:fld>
            <a:endParaRPr lang="en-IE"/>
          </a:p>
        </p:txBody>
      </p:sp>
      <p:pic>
        <p:nvPicPr>
          <p:cNvPr id="1026" name="Picture 2" descr="C:\Users\oboylej\Pictures\PRA-rings-logo.bm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059" y="5517232"/>
            <a:ext cx="6762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8C10-DCC7-4360-A68A-5F4931B3A635}" type="datetimeFigureOut">
              <a:rPr lang="en-IE" smtClean="0"/>
              <a:t>10/07/2018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545-B531-44E2-8A95-ABEBC669950F}" type="slidenum">
              <a:rPr lang="en-IE" smtClean="0"/>
              <a:t>‹#›</a:t>
            </a:fld>
            <a:endParaRPr lang="en-IE"/>
          </a:p>
        </p:txBody>
      </p:sp>
      <p:pic>
        <p:nvPicPr>
          <p:cNvPr id="8194" name="Picture 2" descr="C:\Users\oboylej\Pictures\PRA-rings-logo.bm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293" y="5517232"/>
            <a:ext cx="6762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8C10-DCC7-4360-A68A-5F4931B3A635}" type="datetimeFigureOut">
              <a:rPr lang="en-IE" smtClean="0"/>
              <a:t>10/07/2018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545-B531-44E2-8A95-ABEBC669950F}" type="slidenum">
              <a:rPr lang="en-IE" smtClean="0"/>
              <a:t>‹#›</a:t>
            </a:fld>
            <a:endParaRPr lang="en-IE"/>
          </a:p>
        </p:txBody>
      </p:sp>
      <p:pic>
        <p:nvPicPr>
          <p:cNvPr id="9218" name="Picture 2" descr="C:\Users\oboylej\Pictures\PRA-rings-logo.bm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725" y="5517232"/>
            <a:ext cx="6762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8C10-DCC7-4360-A68A-5F4931B3A635}" type="datetimeFigureOut">
              <a:rPr lang="en-IE" smtClean="0"/>
              <a:t>10/07/2018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545-B531-44E2-8A95-ABEBC669950F}" type="slidenum">
              <a:rPr lang="en-IE" smtClean="0"/>
              <a:t>‹#›</a:t>
            </a:fld>
            <a:endParaRPr lang="en-IE"/>
          </a:p>
        </p:txBody>
      </p:sp>
      <p:pic>
        <p:nvPicPr>
          <p:cNvPr id="2050" name="Picture 2" descr="C:\Users\oboylej\Pictures\PRA-rings-logo.bm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725" y="5517232"/>
            <a:ext cx="6762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8C10-DCC7-4360-A68A-5F4931B3A635}" type="datetimeFigureOut">
              <a:rPr lang="en-IE" smtClean="0"/>
              <a:t>10/07/2018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545-B531-44E2-8A95-ABEBC669950F}" type="slidenum">
              <a:rPr lang="en-IE" smtClean="0"/>
              <a:t>‹#›</a:t>
            </a:fld>
            <a:endParaRPr lang="en-IE"/>
          </a:p>
        </p:txBody>
      </p:sp>
      <p:pic>
        <p:nvPicPr>
          <p:cNvPr id="3074" name="Picture 2" descr="C:\Users\oboylej\Pictures\PRA-rings-logo.bm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725" y="5517232"/>
            <a:ext cx="6762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8C10-DCC7-4360-A68A-5F4931B3A635}" type="datetimeFigureOut">
              <a:rPr lang="en-IE" smtClean="0"/>
              <a:t>10/07/2018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545-B531-44E2-8A95-ABEBC669950F}" type="slidenum">
              <a:rPr lang="en-IE" smtClean="0"/>
              <a:t>‹#›</a:t>
            </a:fld>
            <a:endParaRPr lang="en-IE"/>
          </a:p>
        </p:txBody>
      </p:sp>
      <p:pic>
        <p:nvPicPr>
          <p:cNvPr id="4098" name="Picture 2" descr="C:\Users\oboylej\Pictures\PRA-rings-logo.bm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725" y="5517232"/>
            <a:ext cx="6762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8C10-DCC7-4360-A68A-5F4931B3A635}" type="datetimeFigureOut">
              <a:rPr lang="en-IE" smtClean="0"/>
              <a:t>10/07/2018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545-B531-44E2-8A95-ABEBC669950F}" type="slidenum">
              <a:rPr lang="en-IE" smtClean="0"/>
              <a:t>‹#›</a:t>
            </a:fld>
            <a:endParaRPr lang="en-IE"/>
          </a:p>
        </p:txBody>
      </p:sp>
      <p:pic>
        <p:nvPicPr>
          <p:cNvPr id="5122" name="Picture 2" descr="C:\Users\oboylej\Pictures\PRA-rings-logo.bm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725" y="5517232"/>
            <a:ext cx="6762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8C10-DCC7-4360-A68A-5F4931B3A635}" type="datetimeFigureOut">
              <a:rPr lang="en-IE" smtClean="0"/>
              <a:t>10/07/2018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545-B531-44E2-8A95-ABEBC669950F}" type="slidenum">
              <a:rPr lang="en-IE" smtClean="0"/>
              <a:t>‹#›</a:t>
            </a:fld>
            <a:endParaRPr lang="en-IE"/>
          </a:p>
        </p:txBody>
      </p:sp>
      <p:pic>
        <p:nvPicPr>
          <p:cNvPr id="6146" name="Picture 2" descr="C:\Users\oboylej\Pictures\PRA-rings-logo.bm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725" y="5517232"/>
            <a:ext cx="6762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8C10-DCC7-4360-A68A-5F4931B3A635}" type="datetimeFigureOut">
              <a:rPr lang="en-IE" smtClean="0"/>
              <a:t>10/07/2018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545-B531-44E2-8A95-ABEBC669950F}" type="slidenum">
              <a:rPr lang="en-IE" smtClean="0"/>
              <a:t>‹#›</a:t>
            </a:fld>
            <a:endParaRPr lang="en-IE"/>
          </a:p>
        </p:txBody>
      </p:sp>
      <p:pic>
        <p:nvPicPr>
          <p:cNvPr id="7170" name="Picture 2" descr="C:\Users\oboylej\Pictures\PRA-rings-logo.bm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725" y="5517232"/>
            <a:ext cx="6762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8C10-DCC7-4360-A68A-5F4931B3A635}" type="datetimeFigureOut">
              <a:rPr lang="en-IE" smtClean="0"/>
              <a:t>10/07/2018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545-B531-44E2-8A95-ABEBC669950F}" type="slidenum">
              <a:rPr lang="en-IE" smtClean="0"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8C10-DCC7-4360-A68A-5F4931B3A635}" type="datetimeFigureOut">
              <a:rPr lang="en-IE" smtClean="0"/>
              <a:t>10/07/2018</a:t>
            </a:fld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FF545-B531-44E2-8A95-ABEBC669950F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E9FF545-B531-44E2-8A95-ABEBC669950F}" type="slidenum">
              <a:rPr lang="en-IE" smtClean="0"/>
              <a:t>‹#›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B618C10-DCC7-4360-A68A-5F4931B3A635}" type="datetimeFigureOut">
              <a:rPr lang="en-IE" smtClean="0"/>
              <a:t>10/07/2018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nddirect.i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LANDDIRECTFEES@prai.i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&amp;esrc=s&amp;source=images&amp;cd=&amp;cad=rja&amp;uact=8&amp;ved=2ahUKEwj-0f-D5pTcAhWBIMAKHe7nCfIQjRx6BAgBEAU&amp;url=http%3A%2F%2Fthealternativecourier.co.uk%2Fquestions-answers%2F&amp;psig=AOvVaw0_nSyzLslW-Jngs2ca57tf&amp;ust=153132113496661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ddirect.ie/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ddirect.ie/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7543800" cy="2593975"/>
          </a:xfrm>
        </p:spPr>
        <p:txBody>
          <a:bodyPr/>
          <a:lstStyle/>
          <a:p>
            <a:pPr algn="ctr"/>
            <a:r>
              <a:rPr lang="en-IE" sz="4800" dirty="0" smtClean="0"/>
              <a:t>Land Registry Applications - Electronic Payment Methods</a:t>
            </a:r>
            <a:endParaRPr lang="en-I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444" y="3861048"/>
            <a:ext cx="7776864" cy="106680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</a:pPr>
            <a:r>
              <a:rPr lang="en-IE" sz="2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Presentation to Galway Bar Association Friday 13 July 2018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7544" y="5229200"/>
            <a:ext cx="7776864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400" b="1" dirty="0" smtClean="0">
                <a:solidFill>
                  <a:schemeClr val="bg1">
                    <a:lumMod val="50000"/>
                  </a:schemeClr>
                </a:solidFill>
              </a:rPr>
              <a:t>James O Boyle, Property Registration Authority</a:t>
            </a:r>
            <a:endParaRPr lang="en-IE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8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364165"/>
            <a:ext cx="8012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  </a:t>
            </a:r>
            <a:r>
              <a:rPr lang="en-US" sz="4000" b="1" u="sng" dirty="0" smtClean="0">
                <a:solidFill>
                  <a:srgbClr val="FF0000"/>
                </a:solidFill>
              </a:rPr>
              <a:t>Signing up to electronic payments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880" y="1196752"/>
            <a:ext cx="8229600" cy="4525963"/>
          </a:xfrm>
        </p:spPr>
        <p:txBody>
          <a:bodyPr>
            <a:normAutofit/>
          </a:bodyPr>
          <a:lstStyle/>
          <a:p>
            <a:endParaRPr lang="en-US" sz="2400" dirty="0" smtClean="0">
              <a:solidFill>
                <a:srgbClr val="2F2158"/>
              </a:solidFill>
            </a:endParaRPr>
          </a:p>
          <a:p>
            <a:r>
              <a:rPr lang="en-IE" sz="2400" dirty="0" smtClean="0"/>
              <a:t>Once off sign-up is required</a:t>
            </a:r>
          </a:p>
          <a:p>
            <a:pPr lvl="1"/>
            <a:r>
              <a:rPr lang="en-IE" sz="2400" dirty="0" smtClean="0"/>
              <a:t>Set up a ‘super user’ on your landdirect account</a:t>
            </a:r>
          </a:p>
          <a:p>
            <a:pPr lvl="1"/>
            <a:r>
              <a:rPr lang="en-IE" sz="2400" dirty="0" smtClean="0"/>
              <a:t>Assign ‘fee approver role’ to chosen users of </a:t>
            </a:r>
            <a:r>
              <a:rPr lang="en-IE" sz="2400" dirty="0" smtClean="0">
                <a:hlinkClick r:id="rId2"/>
              </a:rPr>
              <a:t>www.landdirect.ie</a:t>
            </a:r>
            <a:r>
              <a:rPr lang="en-IE" sz="2400" dirty="0" smtClean="0"/>
              <a:t> </a:t>
            </a:r>
          </a:p>
          <a:p>
            <a:pPr lvl="1"/>
            <a:r>
              <a:rPr lang="en-IE" sz="2400" dirty="0" smtClean="0"/>
              <a:t>If choosing to pay by Direct Debit, submit a signed mandate 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4547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421850"/>
            <a:ext cx="8012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  </a:t>
            </a:r>
            <a:r>
              <a:rPr lang="en-US" sz="4000" b="1" u="sng" dirty="0" smtClean="0">
                <a:solidFill>
                  <a:srgbClr val="FF0000"/>
                </a:solidFill>
              </a:rPr>
              <a:t>Contact Us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165011"/>
            <a:ext cx="8229600" cy="3600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2F2158"/>
                </a:solidFill>
              </a:rPr>
              <a:t>You can contact the project team in our Roscommon office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600" dirty="0" smtClean="0">
                <a:solidFill>
                  <a:srgbClr val="008000"/>
                </a:solidFill>
                <a:effectLst/>
                <a:latin typeface="Wingdings"/>
                <a:ea typeface="Times New Roman"/>
                <a:cs typeface="Wingdings"/>
              </a:rPr>
              <a:t>*</a:t>
            </a:r>
            <a:r>
              <a:rPr lang="en-US" sz="48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b="1" dirty="0" smtClean="0">
                <a:solidFill>
                  <a:srgbClr val="808080"/>
                </a:solidFill>
                <a:effectLst/>
                <a:latin typeface="Arial"/>
                <a:ea typeface="Times New Roman"/>
                <a:cs typeface="Times New Roman"/>
              </a:rPr>
              <a:t>E-Mail: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4000" u="sng" dirty="0" smtClean="0">
                <a:solidFill>
                  <a:srgbClr val="0000FF"/>
                </a:solidFill>
                <a:effectLst/>
                <a:ea typeface="Times New Roman"/>
                <a:cs typeface="Times New Roman"/>
                <a:hlinkClick r:id="rId2"/>
              </a:rPr>
              <a:t>landdirectfees@prai.ie</a:t>
            </a:r>
            <a:endParaRPr lang="en-IE" sz="4000" dirty="0" smtClean="0">
              <a:ea typeface="Times New Roman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3600" dirty="0" smtClean="0">
                <a:solidFill>
                  <a:srgbClr val="FF0000"/>
                </a:solidFill>
                <a:effectLst/>
                <a:latin typeface="Wingdings"/>
                <a:ea typeface="Times New Roman"/>
                <a:cs typeface="Wingdings"/>
              </a:rPr>
              <a:t>(</a:t>
            </a:r>
            <a:r>
              <a:rPr lang="en-US" sz="48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b="1" dirty="0" smtClean="0">
                <a:solidFill>
                  <a:srgbClr val="808080"/>
                </a:solidFill>
                <a:effectLst/>
                <a:latin typeface="Arial"/>
                <a:ea typeface="Times New Roman"/>
                <a:cs typeface="Times New Roman"/>
              </a:rPr>
              <a:t>Phone:</a:t>
            </a:r>
            <a:r>
              <a:rPr lang="en-US" sz="4800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dirty="0"/>
              <a:t>0</a:t>
            </a:r>
            <a:r>
              <a:rPr lang="en-IE" sz="3600" dirty="0" smtClean="0"/>
              <a:t>906 632606</a:t>
            </a:r>
            <a:r>
              <a:rPr lang="en-IE" sz="3600" b="1" dirty="0"/>
              <a:t>  </a:t>
            </a:r>
            <a:endParaRPr lang="en-IE" sz="4400" dirty="0" smtClean="0"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2F2158"/>
              </a:solidFill>
            </a:endParaRPr>
          </a:p>
          <a:p>
            <a:endParaRPr lang="en-US" dirty="0" smtClean="0">
              <a:solidFill>
                <a:srgbClr val="2F2158"/>
              </a:solidFill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2201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mage result for questions and answer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15703"/>
            <a:ext cx="699135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72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421850"/>
            <a:ext cx="8012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   Transition to Electronic Payment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6200"/>
            <a:ext cx="9144000" cy="4318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1879" y="1321489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F2158"/>
                </a:solidFill>
              </a:rPr>
              <a:t>Government Policy</a:t>
            </a:r>
          </a:p>
          <a:p>
            <a:r>
              <a:rPr lang="en-US" sz="2800" dirty="0" smtClean="0">
                <a:solidFill>
                  <a:srgbClr val="2F2158"/>
                </a:solidFill>
              </a:rPr>
              <a:t>More secure means of payment</a:t>
            </a:r>
          </a:p>
          <a:p>
            <a:r>
              <a:rPr lang="en-US" sz="2800" dirty="0" smtClean="0">
                <a:solidFill>
                  <a:srgbClr val="2F2158"/>
                </a:solidFill>
              </a:rPr>
              <a:t>Reduced transaction fees</a:t>
            </a:r>
          </a:p>
          <a:p>
            <a:r>
              <a:rPr lang="en-US" sz="2800" dirty="0" smtClean="0">
                <a:solidFill>
                  <a:srgbClr val="2F2158"/>
                </a:solidFill>
              </a:rPr>
              <a:t>Convenient and easy to use </a:t>
            </a:r>
          </a:p>
          <a:p>
            <a:r>
              <a:rPr lang="en-US" sz="2800" dirty="0" smtClean="0">
                <a:solidFill>
                  <a:srgbClr val="2F2158"/>
                </a:solidFill>
              </a:rPr>
              <a:t>All payments can be managed through your </a:t>
            </a:r>
            <a:r>
              <a:rPr lang="en-US" sz="2800" dirty="0" smtClean="0">
                <a:solidFill>
                  <a:srgbClr val="2F2158"/>
                </a:solidFill>
                <a:hlinkClick r:id="rId3"/>
              </a:rPr>
              <a:t>www.landdirect.ie</a:t>
            </a:r>
            <a:r>
              <a:rPr lang="en-US" sz="2800" dirty="0" smtClean="0">
                <a:solidFill>
                  <a:srgbClr val="2F2158"/>
                </a:solidFill>
              </a:rPr>
              <a:t> account</a:t>
            </a:r>
          </a:p>
          <a:p>
            <a:endParaRPr lang="en-US" sz="2800" dirty="0" smtClean="0">
              <a:solidFill>
                <a:srgbClr val="2F2158"/>
              </a:solidFill>
            </a:endParaRPr>
          </a:p>
          <a:p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40192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421850"/>
            <a:ext cx="8012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0000"/>
                </a:solidFill>
              </a:rPr>
              <a:t>   </a:t>
            </a:r>
            <a:r>
              <a:rPr lang="en-US" sz="4000" b="1" u="sng" dirty="0" smtClean="0">
                <a:solidFill>
                  <a:srgbClr val="FF0000"/>
                </a:solidFill>
              </a:rPr>
              <a:t>Electronic</a:t>
            </a:r>
            <a:r>
              <a:rPr lang="en-US" sz="3600" b="1" u="sng" dirty="0" smtClean="0">
                <a:solidFill>
                  <a:srgbClr val="FF0000"/>
                </a:solidFill>
              </a:rPr>
              <a:t> Payment Methods Available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6200"/>
            <a:ext cx="9144000" cy="4318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3351" y="1385286"/>
            <a:ext cx="7935073" cy="45259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2F2158"/>
                </a:solidFill>
              </a:rPr>
              <a:t>Direct Debit Mandate</a:t>
            </a:r>
          </a:p>
          <a:p>
            <a:r>
              <a:rPr lang="en-US" sz="3600" dirty="0" smtClean="0">
                <a:solidFill>
                  <a:srgbClr val="2F2158"/>
                </a:solidFill>
              </a:rPr>
              <a:t>Deduction from </a:t>
            </a:r>
            <a:r>
              <a:rPr lang="en-US" sz="3600" dirty="0" smtClean="0">
                <a:solidFill>
                  <a:srgbClr val="2F2158"/>
                </a:solidFill>
                <a:hlinkClick r:id="rId3"/>
              </a:rPr>
              <a:t>www.landdirect.ie</a:t>
            </a:r>
            <a:r>
              <a:rPr lang="en-US" sz="3600" dirty="0" smtClean="0">
                <a:solidFill>
                  <a:srgbClr val="2F2158"/>
                </a:solidFill>
              </a:rPr>
              <a:t> account </a:t>
            </a:r>
          </a:p>
          <a:p>
            <a:r>
              <a:rPr lang="en-US" sz="3600" dirty="0" smtClean="0">
                <a:solidFill>
                  <a:srgbClr val="2F2158"/>
                </a:solidFill>
              </a:rPr>
              <a:t>Debit Card/ Credit Card</a:t>
            </a:r>
          </a:p>
          <a:p>
            <a:endParaRPr lang="en-US" sz="3200" dirty="0" smtClean="0">
              <a:solidFill>
                <a:srgbClr val="2F2158"/>
              </a:solidFill>
            </a:endParaRPr>
          </a:p>
          <a:p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202766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60648"/>
            <a:ext cx="80125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   Pay for your application through www.landdirect.ie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6200"/>
            <a:ext cx="9144000" cy="431800"/>
          </a:xfrm>
          <a:prstGeom prst="rect">
            <a:avLst/>
          </a:prstGeom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694197"/>
            <a:ext cx="7620000" cy="461260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12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61879" y="421850"/>
            <a:ext cx="8012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   Enter Application Number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6200"/>
            <a:ext cx="9144000" cy="431800"/>
          </a:xfrm>
          <a:prstGeom prst="rect">
            <a:avLst/>
          </a:prstGeom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029705"/>
            <a:ext cx="7620000" cy="39415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02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61879" y="421850"/>
            <a:ext cx="8012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Choose Payment Method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1879" y="1196752"/>
            <a:ext cx="7268774" cy="480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69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9512" y="421850"/>
            <a:ext cx="83949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   Confirm 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authorisation</a:t>
            </a:r>
            <a:r>
              <a:rPr lang="en-US" sz="4000" b="1" u="sng" dirty="0" smtClean="0">
                <a:solidFill>
                  <a:srgbClr val="FF0000"/>
                </a:solidFill>
              </a:rPr>
              <a:t> of your payment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998006"/>
            <a:ext cx="7620000" cy="4004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19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1" y="421850"/>
            <a:ext cx="8322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   Electronic Payment Methods Available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000015"/>
            <a:ext cx="7620000" cy="4000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8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260648"/>
            <a:ext cx="8012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   Remittance Details via Email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77149"/>
            <a:ext cx="5283006" cy="532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0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518</TotalTime>
  <Words>167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Land Registry Applications - Electronic Payment 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O'Boyle,  James</dc:creator>
  <cp:lastModifiedBy>O'Boyle,  James</cp:lastModifiedBy>
  <cp:revision>19</cp:revision>
  <dcterms:created xsi:type="dcterms:W3CDTF">2018-04-27T10:05:14Z</dcterms:created>
  <dcterms:modified xsi:type="dcterms:W3CDTF">2018-07-10T15:04:31Z</dcterms:modified>
</cp:coreProperties>
</file>