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635387-5FDE-4EC0-BDAA-5591EA3C1F75}">
          <p14:sldIdLst>
            <p14:sldId id="256"/>
            <p14:sldId id="257"/>
          </p14:sldIdLst>
        </p14:section>
        <p14:section name="Cross Examination/Legal Repr" id="{1EC680E5-59D1-4E99-A406-AA4C3835B0B0}">
          <p14:sldIdLst>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Murray" initials="JM" lastIdx="1" clrIdx="0">
    <p:extLst>
      <p:ext uri="{19B8F6BF-5375-455C-9EA6-DF929625EA0E}">
        <p15:presenceInfo xmlns:p15="http://schemas.microsoft.com/office/powerpoint/2012/main" userId="ce0f777357963c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DD49CE-0A56-4839-8769-DBFF76DF9C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A6A97246-BC14-430F-86C6-161169471E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560ED3-A830-42DD-8C96-F2D191565476}" type="datetimeFigureOut">
              <a:rPr lang="en-IE" smtClean="0"/>
              <a:t>09/05/2018</a:t>
            </a:fld>
            <a:endParaRPr lang="en-IE"/>
          </a:p>
        </p:txBody>
      </p:sp>
      <p:sp>
        <p:nvSpPr>
          <p:cNvPr id="4" name="Footer Placeholder 3">
            <a:extLst>
              <a:ext uri="{FF2B5EF4-FFF2-40B4-BE49-F238E27FC236}">
                <a16:creationId xmlns:a16="http://schemas.microsoft.com/office/drawing/2014/main" id="{5C12228D-A1CA-4D6E-9D95-FF2FCCA1B9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F6147139-D523-4A52-A45F-8F0DBA0579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D224DF-FE2F-4156-8656-B2B02B5010AC}" type="slidenum">
              <a:rPr lang="en-IE" smtClean="0"/>
              <a:t>‹#›</a:t>
            </a:fld>
            <a:endParaRPr lang="en-IE"/>
          </a:p>
        </p:txBody>
      </p:sp>
    </p:spTree>
    <p:extLst>
      <p:ext uri="{BB962C8B-B14F-4D97-AF65-F5344CB8AC3E}">
        <p14:creationId xmlns:p14="http://schemas.microsoft.com/office/powerpoint/2010/main" val="15645735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076998-9D62-40AB-B69A-FA8A01976371}" type="datetimeFigureOut">
              <a:rPr lang="en-IE" smtClean="0"/>
              <a:t>09/05/2018</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405F9-9C99-4460-AC9A-0174470F88FD}" type="slidenum">
              <a:rPr lang="en-IE" smtClean="0"/>
              <a:t>‹#›</a:t>
            </a:fld>
            <a:endParaRPr lang="en-IE"/>
          </a:p>
        </p:txBody>
      </p:sp>
    </p:spTree>
    <p:extLst>
      <p:ext uri="{BB962C8B-B14F-4D97-AF65-F5344CB8AC3E}">
        <p14:creationId xmlns:p14="http://schemas.microsoft.com/office/powerpoint/2010/main" val="385892491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2B55BB-C120-421A-ACCD-6FF0AEA67BBD}" type="datetimeFigureOut">
              <a:rPr lang="en-IE" smtClean="0"/>
              <a:t>09/05/2018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ABA1953-DC6D-4B8C-81C2-465C679939C0}" type="slidenum">
              <a:rPr lang="en-IE" smtClean="0"/>
              <a:t>‹#›</a:t>
            </a:fld>
            <a:endParaRPr lang="en-IE"/>
          </a:p>
        </p:txBody>
      </p:sp>
    </p:spTree>
    <p:extLst>
      <p:ext uri="{BB962C8B-B14F-4D97-AF65-F5344CB8AC3E}">
        <p14:creationId xmlns:p14="http://schemas.microsoft.com/office/powerpoint/2010/main" val="4168260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B55BB-C120-421A-ACCD-6FF0AEA67BBD}" type="datetimeFigureOut">
              <a:rPr lang="en-IE" smtClean="0"/>
              <a:t>09/05/2018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ABA1953-DC6D-4B8C-81C2-465C679939C0}" type="slidenum">
              <a:rPr lang="en-IE" smtClean="0"/>
              <a:t>‹#›</a:t>
            </a:fld>
            <a:endParaRPr lang="en-IE"/>
          </a:p>
        </p:txBody>
      </p:sp>
    </p:spTree>
    <p:extLst>
      <p:ext uri="{BB962C8B-B14F-4D97-AF65-F5344CB8AC3E}">
        <p14:creationId xmlns:p14="http://schemas.microsoft.com/office/powerpoint/2010/main" val="2965252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B55BB-C120-421A-ACCD-6FF0AEA67BBD}" type="datetimeFigureOut">
              <a:rPr lang="en-IE" smtClean="0"/>
              <a:t>09/05/2018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ABA1953-DC6D-4B8C-81C2-465C679939C0}" type="slidenum">
              <a:rPr lang="en-IE" smtClean="0"/>
              <a:t>‹#›</a:t>
            </a:fld>
            <a:endParaRPr lang="en-IE"/>
          </a:p>
        </p:txBody>
      </p:sp>
    </p:spTree>
    <p:extLst>
      <p:ext uri="{BB962C8B-B14F-4D97-AF65-F5344CB8AC3E}">
        <p14:creationId xmlns:p14="http://schemas.microsoft.com/office/powerpoint/2010/main" val="10593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B55BB-C120-421A-ACCD-6FF0AEA67BBD}" type="datetimeFigureOut">
              <a:rPr lang="en-IE" smtClean="0"/>
              <a:t>09/05/2018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ABA1953-DC6D-4B8C-81C2-465C679939C0}" type="slidenum">
              <a:rPr lang="en-IE" smtClean="0"/>
              <a:t>‹#›</a:t>
            </a:fld>
            <a:endParaRPr lang="en-IE"/>
          </a:p>
        </p:txBody>
      </p:sp>
    </p:spTree>
    <p:extLst>
      <p:ext uri="{BB962C8B-B14F-4D97-AF65-F5344CB8AC3E}">
        <p14:creationId xmlns:p14="http://schemas.microsoft.com/office/powerpoint/2010/main" val="2575941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2B55BB-C120-421A-ACCD-6FF0AEA67BBD}" type="datetimeFigureOut">
              <a:rPr lang="en-IE" smtClean="0"/>
              <a:t>09/05/2018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ABA1953-DC6D-4B8C-81C2-465C679939C0}" type="slidenum">
              <a:rPr lang="en-IE" smtClean="0"/>
              <a:t>‹#›</a:t>
            </a:fld>
            <a:endParaRPr lang="en-IE"/>
          </a:p>
        </p:txBody>
      </p:sp>
    </p:spTree>
    <p:extLst>
      <p:ext uri="{BB962C8B-B14F-4D97-AF65-F5344CB8AC3E}">
        <p14:creationId xmlns:p14="http://schemas.microsoft.com/office/powerpoint/2010/main" val="195157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2B55BB-C120-421A-ACCD-6FF0AEA67BBD}" type="datetimeFigureOut">
              <a:rPr lang="en-IE" smtClean="0"/>
              <a:t>09/05/2018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ABA1953-DC6D-4B8C-81C2-465C679939C0}" type="slidenum">
              <a:rPr lang="en-IE" smtClean="0"/>
              <a:t>‹#›</a:t>
            </a:fld>
            <a:endParaRPr lang="en-IE"/>
          </a:p>
        </p:txBody>
      </p:sp>
    </p:spTree>
    <p:extLst>
      <p:ext uri="{BB962C8B-B14F-4D97-AF65-F5344CB8AC3E}">
        <p14:creationId xmlns:p14="http://schemas.microsoft.com/office/powerpoint/2010/main" val="62789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2B55BB-C120-421A-ACCD-6FF0AEA67BBD}" type="datetimeFigureOut">
              <a:rPr lang="en-IE" smtClean="0"/>
              <a:t>09/05/2018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ABA1953-DC6D-4B8C-81C2-465C679939C0}" type="slidenum">
              <a:rPr lang="en-IE" smtClean="0"/>
              <a:t>‹#›</a:t>
            </a:fld>
            <a:endParaRPr lang="en-IE"/>
          </a:p>
        </p:txBody>
      </p:sp>
    </p:spTree>
    <p:extLst>
      <p:ext uri="{BB962C8B-B14F-4D97-AF65-F5344CB8AC3E}">
        <p14:creationId xmlns:p14="http://schemas.microsoft.com/office/powerpoint/2010/main" val="833535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2B55BB-C120-421A-ACCD-6FF0AEA67BBD}" type="datetimeFigureOut">
              <a:rPr lang="en-IE" smtClean="0"/>
              <a:t>09/05/2018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ABA1953-DC6D-4B8C-81C2-465C679939C0}" type="slidenum">
              <a:rPr lang="en-IE" smtClean="0"/>
              <a:t>‹#›</a:t>
            </a:fld>
            <a:endParaRPr lang="en-IE"/>
          </a:p>
        </p:txBody>
      </p:sp>
    </p:spTree>
    <p:extLst>
      <p:ext uri="{BB962C8B-B14F-4D97-AF65-F5344CB8AC3E}">
        <p14:creationId xmlns:p14="http://schemas.microsoft.com/office/powerpoint/2010/main" val="321841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B55BB-C120-421A-ACCD-6FF0AEA67BBD}" type="datetimeFigureOut">
              <a:rPr lang="en-IE" smtClean="0"/>
              <a:t>09/05/2018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ABA1953-DC6D-4B8C-81C2-465C679939C0}" type="slidenum">
              <a:rPr lang="en-IE" smtClean="0"/>
              <a:t>‹#›</a:t>
            </a:fld>
            <a:endParaRPr lang="en-IE"/>
          </a:p>
        </p:txBody>
      </p:sp>
    </p:spTree>
    <p:extLst>
      <p:ext uri="{BB962C8B-B14F-4D97-AF65-F5344CB8AC3E}">
        <p14:creationId xmlns:p14="http://schemas.microsoft.com/office/powerpoint/2010/main" val="4198674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2B55BB-C120-421A-ACCD-6FF0AEA67BBD}" type="datetimeFigureOut">
              <a:rPr lang="en-IE" smtClean="0"/>
              <a:t>09/05/2018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ABA1953-DC6D-4B8C-81C2-465C679939C0}" type="slidenum">
              <a:rPr lang="en-IE" smtClean="0"/>
              <a:t>‹#›</a:t>
            </a:fld>
            <a:endParaRPr lang="en-IE"/>
          </a:p>
        </p:txBody>
      </p:sp>
    </p:spTree>
    <p:extLst>
      <p:ext uri="{BB962C8B-B14F-4D97-AF65-F5344CB8AC3E}">
        <p14:creationId xmlns:p14="http://schemas.microsoft.com/office/powerpoint/2010/main" val="4105362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2B55BB-C120-421A-ACCD-6FF0AEA67BBD}" type="datetimeFigureOut">
              <a:rPr lang="en-IE" smtClean="0"/>
              <a:t>09/05/2018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ABA1953-DC6D-4B8C-81C2-465C679939C0}" type="slidenum">
              <a:rPr lang="en-IE" smtClean="0"/>
              <a:t>‹#›</a:t>
            </a:fld>
            <a:endParaRPr lang="en-IE"/>
          </a:p>
        </p:txBody>
      </p:sp>
    </p:spTree>
    <p:extLst>
      <p:ext uri="{BB962C8B-B14F-4D97-AF65-F5344CB8AC3E}">
        <p14:creationId xmlns:p14="http://schemas.microsoft.com/office/powerpoint/2010/main" val="296429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lickr.com/photos/darragh/253198387/"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extLst>
              <a:ext uri="{BEBA8EAE-BF5A-486C-A8C5-ECC9F3942E4B}">
                <a14:imgProps xmlns:a14="http://schemas.microsoft.com/office/drawing/2010/main">
                  <a14:imgLayer r:embed="rId14">
                    <a14:imgEffect>
                      <a14:artisticMarker trans="83000"/>
                    </a14:imgEffect>
                  </a14:imgLayer>
                </a14:imgProps>
              </a:ext>
              <a:ext uri="{837473B0-CC2E-450A-ABE3-18F120FF3D39}">
                <a1611:picAttrSrcUrl xmlns:a1611="http://schemas.microsoft.com/office/drawing/2016/11/main" r:id="rId15"/>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B55BB-C120-421A-ACCD-6FF0AEA67BBD}" type="datetimeFigureOut">
              <a:rPr lang="en-IE" smtClean="0"/>
              <a:t>09/05/2018</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A1953-DC6D-4B8C-81C2-465C679939C0}" type="slidenum">
              <a:rPr lang="en-IE" smtClean="0"/>
              <a:t>‹#›</a:t>
            </a:fld>
            <a:endParaRPr lang="en-IE"/>
          </a:p>
        </p:txBody>
      </p:sp>
    </p:spTree>
    <p:extLst>
      <p:ext uri="{BB962C8B-B14F-4D97-AF65-F5344CB8AC3E}">
        <p14:creationId xmlns:p14="http://schemas.microsoft.com/office/powerpoint/2010/main" val="413489608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7B140-5C3A-4332-A705-8281695AF397}"/>
              </a:ext>
            </a:extLst>
          </p:cNvPr>
          <p:cNvSpPr>
            <a:spLocks noGrp="1"/>
          </p:cNvSpPr>
          <p:nvPr>
            <p:ph type="ctrTitle"/>
          </p:nvPr>
        </p:nvSpPr>
        <p:spPr/>
        <p:txBody>
          <a:bodyPr>
            <a:normAutofit fontScale="90000"/>
          </a:bodyPr>
          <a:lstStyle/>
          <a:p>
            <a:r>
              <a:rPr lang="en-IE" b="1" dirty="0"/>
              <a:t>Galway Solicitors Bar Association Employment Law Update</a:t>
            </a:r>
          </a:p>
        </p:txBody>
      </p:sp>
      <p:sp>
        <p:nvSpPr>
          <p:cNvPr id="3" name="Subtitle 2">
            <a:extLst>
              <a:ext uri="{FF2B5EF4-FFF2-40B4-BE49-F238E27FC236}">
                <a16:creationId xmlns:a16="http://schemas.microsoft.com/office/drawing/2014/main" id="{A06EF1E0-E8E4-421E-8C4C-B69ECBF585F9}"/>
              </a:ext>
            </a:extLst>
          </p:cNvPr>
          <p:cNvSpPr>
            <a:spLocks noGrp="1"/>
          </p:cNvSpPr>
          <p:nvPr>
            <p:ph type="subTitle" idx="1"/>
          </p:nvPr>
        </p:nvSpPr>
        <p:spPr/>
        <p:txBody>
          <a:bodyPr>
            <a:normAutofit fontScale="92500" lnSpcReduction="10000"/>
          </a:bodyPr>
          <a:lstStyle/>
          <a:p>
            <a:endParaRPr lang="en-IE" dirty="0">
              <a:solidFill>
                <a:schemeClr val="bg1"/>
              </a:solidFill>
            </a:endParaRPr>
          </a:p>
          <a:p>
            <a:r>
              <a:rPr lang="en-IE" sz="4000" dirty="0"/>
              <a:t>Jason Murray BL </a:t>
            </a:r>
          </a:p>
          <a:p>
            <a:r>
              <a:rPr lang="en-IE" sz="4000" dirty="0"/>
              <a:t>11-May-2018</a:t>
            </a:r>
          </a:p>
          <a:p>
            <a:endParaRPr lang="en-IE" sz="3200" dirty="0"/>
          </a:p>
        </p:txBody>
      </p:sp>
    </p:spTree>
    <p:extLst>
      <p:ext uri="{BB962C8B-B14F-4D97-AF65-F5344CB8AC3E}">
        <p14:creationId xmlns:p14="http://schemas.microsoft.com/office/powerpoint/2010/main" val="3492176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310D-C39F-43CB-A8E4-719D5FC10AC7}"/>
              </a:ext>
            </a:extLst>
          </p:cNvPr>
          <p:cNvSpPr>
            <a:spLocks noGrp="1"/>
          </p:cNvSpPr>
          <p:nvPr>
            <p:ph type="title"/>
          </p:nvPr>
        </p:nvSpPr>
        <p:spPr>
          <a:xfrm>
            <a:off x="838200" y="365126"/>
            <a:ext cx="10515600" cy="960092"/>
          </a:xfrm>
        </p:spPr>
        <p:txBody>
          <a:bodyPr>
            <a:normAutofit fontScale="90000"/>
          </a:bodyPr>
          <a:lstStyle/>
          <a:p>
            <a:r>
              <a:rPr lang="en-GB" i="1" dirty="0"/>
              <a:t>N.M. v Limerick and Clare Education and Training Board</a:t>
            </a:r>
            <a:endParaRPr lang="en-IE" dirty="0"/>
          </a:p>
        </p:txBody>
      </p:sp>
      <p:sp>
        <p:nvSpPr>
          <p:cNvPr id="3" name="Content Placeholder 2">
            <a:extLst>
              <a:ext uri="{FF2B5EF4-FFF2-40B4-BE49-F238E27FC236}">
                <a16:creationId xmlns:a16="http://schemas.microsoft.com/office/drawing/2014/main" id="{6E76A0DB-D30E-48EE-8870-141D8660681D}"/>
              </a:ext>
            </a:extLst>
          </p:cNvPr>
          <p:cNvSpPr>
            <a:spLocks noGrp="1"/>
          </p:cNvSpPr>
          <p:nvPr>
            <p:ph idx="1"/>
          </p:nvPr>
        </p:nvSpPr>
        <p:spPr>
          <a:xfrm>
            <a:off x="838200" y="1510748"/>
            <a:ext cx="10515600" cy="4666215"/>
          </a:xfrm>
        </p:spPr>
        <p:txBody>
          <a:bodyPr/>
          <a:lstStyle/>
          <a:p>
            <a:r>
              <a:rPr lang="en-IE" dirty="0"/>
              <a:t>Principal in a disciplinary process – accused of sexually harassing a teacher</a:t>
            </a:r>
          </a:p>
          <a:p>
            <a:r>
              <a:rPr lang="en-IE" dirty="0"/>
              <a:t>Similar to </a:t>
            </a:r>
            <a:r>
              <a:rPr lang="en-IE" i="1" dirty="0"/>
              <a:t>E.G.</a:t>
            </a:r>
            <a:r>
              <a:rPr lang="en-IE" dirty="0"/>
              <a:t> had been refused the full array of rights at the investigation stage</a:t>
            </a:r>
          </a:p>
          <a:p>
            <a:r>
              <a:rPr lang="en-IE" dirty="0"/>
              <a:t>Following the investigators report, Mr N.M. was provided with an opportunity to attend a disciplinary hearing with the Chief Executive where he could challenge all of the evidence against him</a:t>
            </a:r>
          </a:p>
        </p:txBody>
      </p:sp>
    </p:spTree>
    <p:extLst>
      <p:ext uri="{BB962C8B-B14F-4D97-AF65-F5344CB8AC3E}">
        <p14:creationId xmlns:p14="http://schemas.microsoft.com/office/powerpoint/2010/main" val="3183690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C6192-4DE0-48CD-9538-D189E3BAD565}"/>
              </a:ext>
            </a:extLst>
          </p:cNvPr>
          <p:cNvSpPr>
            <a:spLocks noGrp="1"/>
          </p:cNvSpPr>
          <p:nvPr>
            <p:ph type="title"/>
          </p:nvPr>
        </p:nvSpPr>
        <p:spPr>
          <a:xfrm>
            <a:off x="838200" y="365125"/>
            <a:ext cx="10515600" cy="734805"/>
          </a:xfrm>
        </p:spPr>
        <p:txBody>
          <a:bodyPr/>
          <a:lstStyle/>
          <a:p>
            <a:r>
              <a:rPr lang="en-IE" dirty="0"/>
              <a:t>Mr Justice McDermott Held:</a:t>
            </a:r>
          </a:p>
        </p:txBody>
      </p:sp>
      <p:sp>
        <p:nvSpPr>
          <p:cNvPr id="3" name="Content Placeholder 2">
            <a:extLst>
              <a:ext uri="{FF2B5EF4-FFF2-40B4-BE49-F238E27FC236}">
                <a16:creationId xmlns:a16="http://schemas.microsoft.com/office/drawing/2014/main" id="{1F713DA3-F167-4372-8A12-2B20E20FF479}"/>
              </a:ext>
            </a:extLst>
          </p:cNvPr>
          <p:cNvSpPr>
            <a:spLocks noGrp="1"/>
          </p:cNvSpPr>
          <p:nvPr>
            <p:ph idx="1"/>
          </p:nvPr>
        </p:nvSpPr>
        <p:spPr>
          <a:xfrm>
            <a:off x="838200" y="1099930"/>
            <a:ext cx="10515600" cy="5077033"/>
          </a:xfrm>
        </p:spPr>
        <p:txBody>
          <a:bodyPr/>
          <a:lstStyle/>
          <a:p>
            <a:r>
              <a:rPr lang="en-GB" i="1" dirty="0"/>
              <a:t>The decision to be taken by the investigators in this case could not be regarded as a final or binding finding of fact against the applicant. The procedure under the Circular requires an extensive hearing before determination . . . </a:t>
            </a:r>
          </a:p>
          <a:p>
            <a:r>
              <a:rPr lang="en-GB" dirty="0"/>
              <a:t>The Applicant “</a:t>
            </a:r>
            <a:r>
              <a:rPr lang="en-GB" i="1" dirty="0"/>
              <a:t>has a right to challenge any evidence that is being relied upon</a:t>
            </a:r>
            <a:r>
              <a:rPr lang="en-GB" dirty="0"/>
              <a:t>”</a:t>
            </a:r>
          </a:p>
          <a:p>
            <a:r>
              <a:rPr lang="en-GB" dirty="0"/>
              <a:t>In terms of the seriousness of the allegations, it was noted: </a:t>
            </a:r>
            <a:r>
              <a:rPr lang="en-GB" i="1" dirty="0"/>
              <a:t>that would necessarily require that [the applicant] be afforded the opportunity to cross examine any person making an allegation against him or whose testimony he seeks to challenge</a:t>
            </a:r>
            <a:endParaRPr lang="en-IE" dirty="0"/>
          </a:p>
        </p:txBody>
      </p:sp>
    </p:spTree>
    <p:extLst>
      <p:ext uri="{BB962C8B-B14F-4D97-AF65-F5344CB8AC3E}">
        <p14:creationId xmlns:p14="http://schemas.microsoft.com/office/powerpoint/2010/main" val="3614715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1B11E-192C-478D-9014-6F4DB94DE3A6}"/>
              </a:ext>
            </a:extLst>
          </p:cNvPr>
          <p:cNvSpPr>
            <a:spLocks noGrp="1"/>
          </p:cNvSpPr>
          <p:nvPr>
            <p:ph type="title"/>
          </p:nvPr>
        </p:nvSpPr>
        <p:spPr>
          <a:xfrm>
            <a:off x="838200" y="365126"/>
            <a:ext cx="10515600" cy="761310"/>
          </a:xfrm>
        </p:spPr>
        <p:txBody>
          <a:bodyPr/>
          <a:lstStyle/>
          <a:p>
            <a:r>
              <a:rPr lang="en-IE" dirty="0"/>
              <a:t>Points to Note</a:t>
            </a:r>
          </a:p>
        </p:txBody>
      </p:sp>
      <p:sp>
        <p:nvSpPr>
          <p:cNvPr id="3" name="Content Placeholder 2">
            <a:extLst>
              <a:ext uri="{FF2B5EF4-FFF2-40B4-BE49-F238E27FC236}">
                <a16:creationId xmlns:a16="http://schemas.microsoft.com/office/drawing/2014/main" id="{09116DD8-B7E1-4A9E-91CA-C61C9E84CAD5}"/>
              </a:ext>
            </a:extLst>
          </p:cNvPr>
          <p:cNvSpPr>
            <a:spLocks noGrp="1"/>
          </p:cNvSpPr>
          <p:nvPr>
            <p:ph idx="1"/>
          </p:nvPr>
        </p:nvSpPr>
        <p:spPr>
          <a:xfrm>
            <a:off x="838200" y="1126436"/>
            <a:ext cx="10515600" cy="5050527"/>
          </a:xfrm>
        </p:spPr>
        <p:txBody>
          <a:bodyPr/>
          <a:lstStyle/>
          <a:p>
            <a:r>
              <a:rPr lang="en-IE" dirty="0"/>
              <a:t>Reaffirms the position in relation to pre-disciplinary steps which do not make binding findings of fact.</a:t>
            </a:r>
          </a:p>
          <a:p>
            <a:r>
              <a:rPr lang="en-IE" dirty="0"/>
              <a:t>The applicant had secured the right to legal representation at any interview held by the investigators.</a:t>
            </a:r>
          </a:p>
          <a:p>
            <a:r>
              <a:rPr lang="en-IE" dirty="0"/>
              <a:t>No right to cross examine witnesses at the early stages where there is no binding findings of fact.</a:t>
            </a:r>
          </a:p>
          <a:p>
            <a:r>
              <a:rPr lang="en-IE" dirty="0"/>
              <a:t>Full array of rights to be afforded to the employee at the stage where there is to be a binding finding of fact</a:t>
            </a:r>
          </a:p>
          <a:p>
            <a:endParaRPr lang="en-IE" dirty="0"/>
          </a:p>
        </p:txBody>
      </p:sp>
    </p:spTree>
    <p:extLst>
      <p:ext uri="{BB962C8B-B14F-4D97-AF65-F5344CB8AC3E}">
        <p14:creationId xmlns:p14="http://schemas.microsoft.com/office/powerpoint/2010/main" val="3848753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4C6B-0393-43FF-85A3-36F60D108373}"/>
              </a:ext>
            </a:extLst>
          </p:cNvPr>
          <p:cNvSpPr>
            <a:spLocks noGrp="1"/>
          </p:cNvSpPr>
          <p:nvPr>
            <p:ph type="title"/>
          </p:nvPr>
        </p:nvSpPr>
        <p:spPr>
          <a:xfrm>
            <a:off x="838200" y="365125"/>
            <a:ext cx="10515600" cy="880579"/>
          </a:xfrm>
        </p:spPr>
        <p:txBody>
          <a:bodyPr/>
          <a:lstStyle/>
          <a:p>
            <a:r>
              <a:rPr lang="en-IE" dirty="0"/>
              <a:t>Other Relevant High Court Decisions</a:t>
            </a:r>
          </a:p>
        </p:txBody>
      </p:sp>
      <p:sp>
        <p:nvSpPr>
          <p:cNvPr id="3" name="Content Placeholder 2">
            <a:extLst>
              <a:ext uri="{FF2B5EF4-FFF2-40B4-BE49-F238E27FC236}">
                <a16:creationId xmlns:a16="http://schemas.microsoft.com/office/drawing/2014/main" id="{69F773F2-8358-4326-B7E8-02E196453405}"/>
              </a:ext>
            </a:extLst>
          </p:cNvPr>
          <p:cNvSpPr>
            <a:spLocks noGrp="1"/>
          </p:cNvSpPr>
          <p:nvPr>
            <p:ph idx="1"/>
          </p:nvPr>
        </p:nvSpPr>
        <p:spPr>
          <a:xfrm>
            <a:off x="838200" y="1364974"/>
            <a:ext cx="10515600" cy="4811989"/>
          </a:xfrm>
        </p:spPr>
        <p:txBody>
          <a:bodyPr/>
          <a:lstStyle/>
          <a:p>
            <a:r>
              <a:rPr lang="en-IE" i="1" dirty="0" err="1"/>
              <a:t>Shortt</a:t>
            </a:r>
            <a:r>
              <a:rPr lang="en-IE" i="1" dirty="0"/>
              <a:t> v Royal Liver Assurance</a:t>
            </a:r>
            <a:r>
              <a:rPr lang="en-IE" dirty="0"/>
              <a:t>:</a:t>
            </a:r>
          </a:p>
          <a:p>
            <a:pPr lvl="1"/>
            <a:r>
              <a:rPr lang="en-IE" dirty="0"/>
              <a:t>Right to cross-examine PA was not upheld;</a:t>
            </a:r>
          </a:p>
          <a:p>
            <a:pPr lvl="1"/>
            <a:r>
              <a:rPr lang="en-IE" dirty="0"/>
              <a:t>Held that the adjudicator was entitled to consider the likelihood of a detrimental effect on the PA by being confronted by the Plaintiff</a:t>
            </a:r>
          </a:p>
          <a:p>
            <a:pPr lvl="1"/>
            <a:endParaRPr lang="en-IE" dirty="0"/>
          </a:p>
          <a:p>
            <a:r>
              <a:rPr lang="en-IE" i="1" dirty="0"/>
              <a:t>A Worker v A Hospital:</a:t>
            </a:r>
          </a:p>
          <a:p>
            <a:pPr lvl="1"/>
            <a:r>
              <a:rPr lang="en-IE" dirty="0"/>
              <a:t>Hospital worker accused of sexual abuse was seeking to cross-examine the patient</a:t>
            </a:r>
          </a:p>
          <a:p>
            <a:pPr lvl="1"/>
            <a:r>
              <a:rPr lang="en-IE" dirty="0"/>
              <a:t>Court balanced the risk of the mentally frail patient giving evidence v the risk of injustice as against the employee</a:t>
            </a:r>
          </a:p>
          <a:p>
            <a:pPr lvl="1"/>
            <a:r>
              <a:rPr lang="en-IE" dirty="0"/>
              <a:t>Questioning through a trained person, not at the hearing, permitted</a:t>
            </a:r>
          </a:p>
          <a:p>
            <a:pPr lvl="1"/>
            <a:endParaRPr lang="en-IE" dirty="0"/>
          </a:p>
        </p:txBody>
      </p:sp>
    </p:spTree>
    <p:extLst>
      <p:ext uri="{BB962C8B-B14F-4D97-AF65-F5344CB8AC3E}">
        <p14:creationId xmlns:p14="http://schemas.microsoft.com/office/powerpoint/2010/main" val="2302330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6857-D0DB-4FF3-9FE8-09DE3C7EE010}"/>
              </a:ext>
            </a:extLst>
          </p:cNvPr>
          <p:cNvSpPr>
            <a:spLocks noGrp="1"/>
          </p:cNvSpPr>
          <p:nvPr>
            <p:ph type="title"/>
          </p:nvPr>
        </p:nvSpPr>
        <p:spPr>
          <a:xfrm>
            <a:off x="838200" y="365125"/>
            <a:ext cx="10515600" cy="708301"/>
          </a:xfrm>
        </p:spPr>
        <p:txBody>
          <a:bodyPr/>
          <a:lstStyle/>
          <a:p>
            <a:r>
              <a:rPr lang="en-IE" dirty="0"/>
              <a:t>WRC Decisions</a:t>
            </a:r>
          </a:p>
        </p:txBody>
      </p:sp>
      <p:sp>
        <p:nvSpPr>
          <p:cNvPr id="3" name="Content Placeholder 2">
            <a:extLst>
              <a:ext uri="{FF2B5EF4-FFF2-40B4-BE49-F238E27FC236}">
                <a16:creationId xmlns:a16="http://schemas.microsoft.com/office/drawing/2014/main" id="{132E69EB-D3BB-48CB-B72A-0141F6AFD255}"/>
              </a:ext>
            </a:extLst>
          </p:cNvPr>
          <p:cNvSpPr>
            <a:spLocks noGrp="1"/>
          </p:cNvSpPr>
          <p:nvPr>
            <p:ph idx="1"/>
          </p:nvPr>
        </p:nvSpPr>
        <p:spPr>
          <a:xfrm>
            <a:off x="838200" y="1073426"/>
            <a:ext cx="10515600" cy="5103537"/>
          </a:xfrm>
        </p:spPr>
        <p:txBody>
          <a:bodyPr/>
          <a:lstStyle/>
          <a:p>
            <a:r>
              <a:rPr lang="en-IE" i="1" dirty="0"/>
              <a:t>ADJ-00006103</a:t>
            </a:r>
          </a:p>
          <a:p>
            <a:pPr lvl="1"/>
            <a:r>
              <a:rPr lang="en-IE" dirty="0"/>
              <a:t>AO seemed willing to set aside a finding of misconduct based on a process that limited cross examination</a:t>
            </a:r>
          </a:p>
          <a:p>
            <a:pPr lvl="1"/>
            <a:r>
              <a:rPr lang="en-IE" dirty="0"/>
              <a:t>Shows a willingness to critically evaluate investigative and disciplinary procedures </a:t>
            </a:r>
          </a:p>
          <a:p>
            <a:pPr lvl="1"/>
            <a:endParaRPr lang="en-IE" dirty="0"/>
          </a:p>
          <a:p>
            <a:r>
              <a:rPr lang="en-GB" i="1" dirty="0"/>
              <a:t>ADJ-00006788</a:t>
            </a:r>
          </a:p>
          <a:p>
            <a:pPr lvl="1"/>
            <a:r>
              <a:rPr lang="en-GB" dirty="0"/>
              <a:t>AO found no requirement for cross examination, evidence was looked at (CCTV) at all stages and even if the Employee was represented, little difference would have arisen</a:t>
            </a:r>
          </a:p>
          <a:p>
            <a:pPr lvl="1"/>
            <a:r>
              <a:rPr lang="en-GB" dirty="0"/>
              <a:t>AO influenced by the fact the employee had already engaged legal representation for a PI claim against his employer</a:t>
            </a:r>
          </a:p>
          <a:p>
            <a:pPr lvl="1"/>
            <a:endParaRPr lang="en-IE" i="1" dirty="0"/>
          </a:p>
        </p:txBody>
      </p:sp>
    </p:spTree>
    <p:extLst>
      <p:ext uri="{BB962C8B-B14F-4D97-AF65-F5344CB8AC3E}">
        <p14:creationId xmlns:p14="http://schemas.microsoft.com/office/powerpoint/2010/main" val="1081342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8FA20-DA3A-4D12-89CB-CC22CBB483B7}"/>
              </a:ext>
            </a:extLst>
          </p:cNvPr>
          <p:cNvSpPr>
            <a:spLocks noGrp="1"/>
          </p:cNvSpPr>
          <p:nvPr>
            <p:ph type="title"/>
          </p:nvPr>
        </p:nvSpPr>
        <p:spPr>
          <a:xfrm>
            <a:off x="838200" y="365126"/>
            <a:ext cx="10515600" cy="801066"/>
          </a:xfrm>
        </p:spPr>
        <p:txBody>
          <a:bodyPr>
            <a:normAutofit fontScale="90000"/>
          </a:bodyPr>
          <a:lstStyle/>
          <a:p>
            <a:r>
              <a:rPr lang="en-IE" dirty="0"/>
              <a:t>Recap of Cross Examination and Representation</a:t>
            </a:r>
          </a:p>
        </p:txBody>
      </p:sp>
      <p:sp>
        <p:nvSpPr>
          <p:cNvPr id="3" name="Content Placeholder 2">
            <a:extLst>
              <a:ext uri="{FF2B5EF4-FFF2-40B4-BE49-F238E27FC236}">
                <a16:creationId xmlns:a16="http://schemas.microsoft.com/office/drawing/2014/main" id="{9D54C524-0F92-4B3C-8B0D-B85E82AA65F1}"/>
              </a:ext>
            </a:extLst>
          </p:cNvPr>
          <p:cNvSpPr>
            <a:spLocks noGrp="1"/>
          </p:cNvSpPr>
          <p:nvPr>
            <p:ph idx="1"/>
          </p:nvPr>
        </p:nvSpPr>
        <p:spPr>
          <a:xfrm>
            <a:off x="838200" y="1391478"/>
            <a:ext cx="10515600" cy="4785485"/>
          </a:xfrm>
        </p:spPr>
        <p:txBody>
          <a:bodyPr/>
          <a:lstStyle/>
          <a:p>
            <a:endParaRPr lang="en-IE" dirty="0"/>
          </a:p>
          <a:p>
            <a:r>
              <a:rPr lang="en-IE" dirty="0"/>
              <a:t>As per </a:t>
            </a:r>
            <a:r>
              <a:rPr lang="en-IE" i="1" dirty="0"/>
              <a:t>Lyons: </a:t>
            </a:r>
            <a:r>
              <a:rPr lang="en-IE" dirty="0"/>
              <a:t>if facing allegations which can lead to dismissal – right to cross examine and representation</a:t>
            </a:r>
          </a:p>
          <a:p>
            <a:r>
              <a:rPr lang="en-IE" dirty="0"/>
              <a:t>If merely a fact gathering exercise – employee does not enjoy the full array of rights</a:t>
            </a:r>
          </a:p>
          <a:p>
            <a:r>
              <a:rPr lang="en-IE" dirty="0"/>
              <a:t>If findings made at the investigation stage are final – employee enjoys full range of rights</a:t>
            </a:r>
          </a:p>
          <a:p>
            <a:r>
              <a:rPr lang="en-IE" b="1" u="sng" dirty="0"/>
              <a:t>If sanction is less than dismissal </a:t>
            </a:r>
            <a:r>
              <a:rPr lang="en-IE" dirty="0"/>
              <a:t>– internal process and the employee does not enjoy the full range of rights</a:t>
            </a:r>
          </a:p>
        </p:txBody>
      </p:sp>
    </p:spTree>
    <p:extLst>
      <p:ext uri="{BB962C8B-B14F-4D97-AF65-F5344CB8AC3E}">
        <p14:creationId xmlns:p14="http://schemas.microsoft.com/office/powerpoint/2010/main" val="1833305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9EC95-5A35-4EC7-A5DC-88CE8C01CB17}"/>
              </a:ext>
            </a:extLst>
          </p:cNvPr>
          <p:cNvSpPr>
            <a:spLocks noGrp="1"/>
          </p:cNvSpPr>
          <p:nvPr>
            <p:ph type="title"/>
          </p:nvPr>
        </p:nvSpPr>
        <p:spPr>
          <a:xfrm>
            <a:off x="838200" y="414613"/>
            <a:ext cx="10515600" cy="1325563"/>
          </a:xfrm>
        </p:spPr>
        <p:txBody>
          <a:bodyPr/>
          <a:lstStyle/>
          <a:p>
            <a:r>
              <a:rPr lang="en-IE" b="1" dirty="0"/>
              <a:t>Harassment</a:t>
            </a:r>
          </a:p>
        </p:txBody>
      </p:sp>
      <p:sp>
        <p:nvSpPr>
          <p:cNvPr id="3" name="Content Placeholder 2">
            <a:extLst>
              <a:ext uri="{FF2B5EF4-FFF2-40B4-BE49-F238E27FC236}">
                <a16:creationId xmlns:a16="http://schemas.microsoft.com/office/drawing/2014/main" id="{E15B2051-79BF-4B87-ACBB-46A68CF21F69}"/>
              </a:ext>
            </a:extLst>
          </p:cNvPr>
          <p:cNvSpPr>
            <a:spLocks noGrp="1"/>
          </p:cNvSpPr>
          <p:nvPr>
            <p:ph idx="1"/>
          </p:nvPr>
        </p:nvSpPr>
        <p:spPr/>
        <p:txBody>
          <a:bodyPr/>
          <a:lstStyle/>
          <a:p>
            <a:endParaRPr lang="en-IE" dirty="0"/>
          </a:p>
          <a:p>
            <a:r>
              <a:rPr lang="en-IE" dirty="0"/>
              <a:t>Section 14A(7)(a)(</a:t>
            </a:r>
            <a:r>
              <a:rPr lang="en-IE" dirty="0" err="1"/>
              <a:t>i</a:t>
            </a:r>
            <a:r>
              <a:rPr lang="en-IE" dirty="0"/>
              <a:t>):</a:t>
            </a:r>
          </a:p>
          <a:p>
            <a:pPr marL="457200" lvl="1" indent="0">
              <a:buNone/>
            </a:pPr>
            <a:endParaRPr lang="en-IE" i="1" dirty="0"/>
          </a:p>
          <a:p>
            <a:pPr marL="457200" lvl="1" indent="0">
              <a:buNone/>
            </a:pPr>
            <a:endParaRPr lang="en-IE" i="1" dirty="0"/>
          </a:p>
          <a:p>
            <a:pPr marL="457200" lvl="1" indent="0">
              <a:buNone/>
            </a:pPr>
            <a:r>
              <a:rPr lang="en-IE" i="1" dirty="0"/>
              <a:t>Unwanted conduct related to any of the discriminatory grounds</a:t>
            </a:r>
          </a:p>
        </p:txBody>
      </p:sp>
    </p:spTree>
    <p:extLst>
      <p:ext uri="{BB962C8B-B14F-4D97-AF65-F5344CB8AC3E}">
        <p14:creationId xmlns:p14="http://schemas.microsoft.com/office/powerpoint/2010/main" val="3075954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5AE7D-2149-47F3-804A-09CB360ADA79}"/>
              </a:ext>
            </a:extLst>
          </p:cNvPr>
          <p:cNvSpPr>
            <a:spLocks noGrp="1"/>
          </p:cNvSpPr>
          <p:nvPr>
            <p:ph type="title"/>
          </p:nvPr>
        </p:nvSpPr>
        <p:spPr>
          <a:xfrm>
            <a:off x="838200" y="365126"/>
            <a:ext cx="10515600" cy="787814"/>
          </a:xfrm>
        </p:spPr>
        <p:txBody>
          <a:bodyPr/>
          <a:lstStyle/>
          <a:p>
            <a:r>
              <a:rPr lang="en-IE" b="1" dirty="0"/>
              <a:t>Sexual Harassment</a:t>
            </a:r>
            <a:endParaRPr lang="en-IE" dirty="0"/>
          </a:p>
        </p:txBody>
      </p:sp>
      <p:sp>
        <p:nvSpPr>
          <p:cNvPr id="3" name="Content Placeholder 2">
            <a:extLst>
              <a:ext uri="{FF2B5EF4-FFF2-40B4-BE49-F238E27FC236}">
                <a16:creationId xmlns:a16="http://schemas.microsoft.com/office/drawing/2014/main" id="{4EEF51D0-6A8D-44F0-9A17-7D528B280935}"/>
              </a:ext>
            </a:extLst>
          </p:cNvPr>
          <p:cNvSpPr>
            <a:spLocks noGrp="1"/>
          </p:cNvSpPr>
          <p:nvPr>
            <p:ph idx="1"/>
          </p:nvPr>
        </p:nvSpPr>
        <p:spPr>
          <a:xfrm>
            <a:off x="838200" y="1152940"/>
            <a:ext cx="10515600" cy="5024023"/>
          </a:xfrm>
        </p:spPr>
        <p:txBody>
          <a:bodyPr>
            <a:normAutofit lnSpcReduction="10000"/>
          </a:bodyPr>
          <a:lstStyle/>
          <a:p>
            <a:endParaRPr lang="en-IE" dirty="0"/>
          </a:p>
          <a:p>
            <a:r>
              <a:rPr lang="en-IE" dirty="0"/>
              <a:t>Section 14A(7)(a)(ii):</a:t>
            </a:r>
          </a:p>
          <a:p>
            <a:pPr marL="0" indent="0">
              <a:buNone/>
            </a:pPr>
            <a:endParaRPr lang="en-IE" dirty="0"/>
          </a:p>
          <a:p>
            <a:pPr marL="457200" lvl="1" indent="0">
              <a:buNone/>
            </a:pPr>
            <a:r>
              <a:rPr lang="en-IE" i="1" dirty="0"/>
              <a:t>Form of unwarranted verbal, non-verbal or physical conduct of a sexual nature</a:t>
            </a:r>
          </a:p>
          <a:p>
            <a:pPr marL="457200" lvl="1" indent="0">
              <a:buNone/>
            </a:pPr>
            <a:endParaRPr lang="en-IE" i="1" dirty="0"/>
          </a:p>
          <a:p>
            <a:r>
              <a:rPr lang="en-IE" dirty="0"/>
              <a:t>Section 14A(7)(b):</a:t>
            </a:r>
          </a:p>
          <a:p>
            <a:pPr marL="0" indent="0">
              <a:buNone/>
            </a:pPr>
            <a:endParaRPr lang="en-IE" dirty="0"/>
          </a:p>
          <a:p>
            <a:pPr marL="457200" lvl="1" indent="0">
              <a:buNone/>
            </a:pPr>
            <a:r>
              <a:rPr lang="en-IE" i="1" dirty="0"/>
              <a:t>Purpose or effect of violating a person’s dignity and creating an intimidating, hostile, degrading, humiliating or offensive environment for the person</a:t>
            </a:r>
          </a:p>
          <a:p>
            <a:pPr marL="457200" lvl="1" indent="0">
              <a:buNone/>
            </a:pPr>
            <a:endParaRPr lang="en-IE" i="1" dirty="0"/>
          </a:p>
          <a:p>
            <a:r>
              <a:rPr lang="en-IE" dirty="0"/>
              <a:t>NB: This imports a subjective test on the personal response of the individual who is the subject of the unwarranted conduct.</a:t>
            </a:r>
          </a:p>
        </p:txBody>
      </p:sp>
    </p:spTree>
    <p:extLst>
      <p:ext uri="{BB962C8B-B14F-4D97-AF65-F5344CB8AC3E}">
        <p14:creationId xmlns:p14="http://schemas.microsoft.com/office/powerpoint/2010/main" val="975507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8C25-5E85-4A52-8A91-D50531860E0D}"/>
              </a:ext>
            </a:extLst>
          </p:cNvPr>
          <p:cNvSpPr>
            <a:spLocks noGrp="1"/>
          </p:cNvSpPr>
          <p:nvPr>
            <p:ph type="title"/>
          </p:nvPr>
        </p:nvSpPr>
        <p:spPr/>
        <p:txBody>
          <a:bodyPr/>
          <a:lstStyle/>
          <a:p>
            <a:r>
              <a:rPr lang="en-IE" dirty="0"/>
              <a:t>Defence Open for Employers</a:t>
            </a:r>
          </a:p>
        </p:txBody>
      </p:sp>
      <p:sp>
        <p:nvSpPr>
          <p:cNvPr id="3" name="Content Placeholder 2">
            <a:extLst>
              <a:ext uri="{FF2B5EF4-FFF2-40B4-BE49-F238E27FC236}">
                <a16:creationId xmlns:a16="http://schemas.microsoft.com/office/drawing/2014/main" id="{F5EFFE74-407F-4F10-BA41-6B23A146EB4B}"/>
              </a:ext>
            </a:extLst>
          </p:cNvPr>
          <p:cNvSpPr>
            <a:spLocks noGrp="1"/>
          </p:cNvSpPr>
          <p:nvPr>
            <p:ph idx="1"/>
          </p:nvPr>
        </p:nvSpPr>
        <p:spPr/>
        <p:txBody>
          <a:bodyPr/>
          <a:lstStyle/>
          <a:p>
            <a:endParaRPr lang="en-IE" dirty="0"/>
          </a:p>
          <a:p>
            <a:r>
              <a:rPr lang="en-IE" dirty="0"/>
              <a:t>Sections 14A(2) &amp; 15(3): employers have a defence if they can show that they took such steps as were </a:t>
            </a:r>
            <a:r>
              <a:rPr lang="en-IE" i="1" u="sng" dirty="0"/>
              <a:t>reasonably practicable </a:t>
            </a:r>
            <a:r>
              <a:rPr lang="en-IE" dirty="0"/>
              <a:t>to prevent the employee from doing the act which is found to have constituted harassment or from doing in the course of his employment acts of that description</a:t>
            </a:r>
          </a:p>
          <a:p>
            <a:r>
              <a:rPr lang="en-IE" dirty="0"/>
              <a:t>Reasonably practicable has not been defined within the Acts: there is some guidance from the Employment Equality Act 1998 (Code of Practice) (Harassment) Order 2012.</a:t>
            </a:r>
          </a:p>
        </p:txBody>
      </p:sp>
    </p:spTree>
    <p:extLst>
      <p:ext uri="{BB962C8B-B14F-4D97-AF65-F5344CB8AC3E}">
        <p14:creationId xmlns:p14="http://schemas.microsoft.com/office/powerpoint/2010/main" val="2152393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E2034-C3D6-4AF0-A4BB-DD13B507B5C9}"/>
              </a:ext>
            </a:extLst>
          </p:cNvPr>
          <p:cNvSpPr>
            <a:spLocks noGrp="1"/>
          </p:cNvSpPr>
          <p:nvPr>
            <p:ph type="title"/>
          </p:nvPr>
        </p:nvSpPr>
        <p:spPr/>
        <p:txBody>
          <a:bodyPr/>
          <a:lstStyle/>
          <a:p>
            <a:r>
              <a:rPr lang="en-IE" b="1" i="1" dirty="0"/>
              <a:t>An Employer v A Worker </a:t>
            </a:r>
            <a:r>
              <a:rPr lang="en-IE" b="1" dirty="0"/>
              <a:t>EDA 0916</a:t>
            </a:r>
            <a:endParaRPr lang="en-IE" b="1" i="1" dirty="0"/>
          </a:p>
        </p:txBody>
      </p:sp>
      <p:sp>
        <p:nvSpPr>
          <p:cNvPr id="3" name="Content Placeholder 2">
            <a:extLst>
              <a:ext uri="{FF2B5EF4-FFF2-40B4-BE49-F238E27FC236}">
                <a16:creationId xmlns:a16="http://schemas.microsoft.com/office/drawing/2014/main" id="{B8188AC3-9ABB-4F70-A264-04F879093D11}"/>
              </a:ext>
            </a:extLst>
          </p:cNvPr>
          <p:cNvSpPr>
            <a:spLocks noGrp="1"/>
          </p:cNvSpPr>
          <p:nvPr>
            <p:ph idx="1"/>
          </p:nvPr>
        </p:nvSpPr>
        <p:spPr/>
        <p:txBody>
          <a:bodyPr/>
          <a:lstStyle/>
          <a:p>
            <a:endParaRPr lang="en-IE" dirty="0"/>
          </a:p>
          <a:p>
            <a:r>
              <a:rPr lang="en-IE" dirty="0"/>
              <a:t>The employer tried to use the defence as prescribed. However the reasonably practicable steps were taken after the harassment:</a:t>
            </a:r>
          </a:p>
          <a:p>
            <a:endParaRPr lang="en-IE" dirty="0"/>
          </a:p>
          <a:p>
            <a:pPr marL="457200" lvl="1" indent="0">
              <a:buNone/>
            </a:pPr>
            <a:r>
              <a:rPr lang="en-GB" i="1" dirty="0"/>
              <a:t>It may be commendable in itself, it is insufficient to make out the defence contemplated by section 14A(2) of the Act. In order to avoid liability it is essential for the Respondent to establish that it had in place, at the time at which the harassment occurred, arrangements intended to prevent and deal with the occurrence of such conduct</a:t>
            </a:r>
            <a:endParaRPr lang="en-IE" dirty="0"/>
          </a:p>
        </p:txBody>
      </p:sp>
    </p:spTree>
    <p:extLst>
      <p:ext uri="{BB962C8B-B14F-4D97-AF65-F5344CB8AC3E}">
        <p14:creationId xmlns:p14="http://schemas.microsoft.com/office/powerpoint/2010/main" val="3992331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5038C7-E39A-4943-87BF-05A997BD0259}"/>
              </a:ext>
            </a:extLst>
          </p:cNvPr>
          <p:cNvSpPr txBox="1"/>
          <p:nvPr/>
        </p:nvSpPr>
        <p:spPr>
          <a:xfrm>
            <a:off x="755374" y="198783"/>
            <a:ext cx="10588487" cy="4678204"/>
          </a:xfrm>
          <a:prstGeom prst="rect">
            <a:avLst/>
          </a:prstGeom>
          <a:noFill/>
        </p:spPr>
        <p:txBody>
          <a:bodyPr wrap="square" rtlCol="0">
            <a:spAutoFit/>
          </a:bodyPr>
          <a:lstStyle/>
          <a:p>
            <a:endParaRPr lang="en-IE" dirty="0"/>
          </a:p>
          <a:p>
            <a:pPr marL="742950" indent="-742950">
              <a:buFont typeface="+mj-lt"/>
              <a:buAutoNum type="arabicPeriod"/>
            </a:pPr>
            <a:r>
              <a:rPr lang="en-IE" sz="4000" dirty="0"/>
              <a:t>Right to Cross Examine/Legal Representation</a:t>
            </a:r>
          </a:p>
          <a:p>
            <a:pPr marL="742950" indent="-742950">
              <a:buFont typeface="+mj-lt"/>
              <a:buAutoNum type="arabicPeriod"/>
            </a:pPr>
            <a:endParaRPr lang="en-IE" sz="4000" dirty="0"/>
          </a:p>
          <a:p>
            <a:pPr marL="742950" indent="-742950">
              <a:buFont typeface="+mj-lt"/>
              <a:buAutoNum type="arabicPeriod"/>
            </a:pPr>
            <a:r>
              <a:rPr lang="en-IE" sz="4000" dirty="0"/>
              <a:t>Harassment/Sexual Harassment</a:t>
            </a:r>
          </a:p>
          <a:p>
            <a:pPr marL="742950" indent="-742950">
              <a:buFont typeface="+mj-lt"/>
              <a:buAutoNum type="arabicPeriod"/>
            </a:pPr>
            <a:endParaRPr lang="en-IE" sz="4000" dirty="0"/>
          </a:p>
          <a:p>
            <a:pPr marL="742950" indent="-742950">
              <a:buFont typeface="+mj-lt"/>
              <a:buAutoNum type="arabicPeriod"/>
            </a:pPr>
            <a:r>
              <a:rPr lang="en-IE" sz="4000" dirty="0"/>
              <a:t>Age Discrimination: Challenging Retirement Ages.</a:t>
            </a:r>
          </a:p>
        </p:txBody>
      </p:sp>
    </p:spTree>
    <p:extLst>
      <p:ext uri="{BB962C8B-B14F-4D97-AF65-F5344CB8AC3E}">
        <p14:creationId xmlns:p14="http://schemas.microsoft.com/office/powerpoint/2010/main" val="15633126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B26A7-9D65-4910-9B4E-AA135114B0B4}"/>
              </a:ext>
            </a:extLst>
          </p:cNvPr>
          <p:cNvSpPr>
            <a:spLocks noGrp="1"/>
          </p:cNvSpPr>
          <p:nvPr>
            <p:ph type="title"/>
          </p:nvPr>
        </p:nvSpPr>
        <p:spPr>
          <a:xfrm>
            <a:off x="838200" y="365126"/>
            <a:ext cx="10515600" cy="920336"/>
          </a:xfrm>
        </p:spPr>
        <p:txBody>
          <a:bodyPr/>
          <a:lstStyle/>
          <a:p>
            <a:r>
              <a:rPr lang="en-IE" b="1" i="1" dirty="0" err="1"/>
              <a:t>McCanley</a:t>
            </a:r>
            <a:r>
              <a:rPr lang="en-IE" b="1" i="1" dirty="0"/>
              <a:t> v Dublin Bus </a:t>
            </a:r>
            <a:r>
              <a:rPr lang="en-IE" b="1" dirty="0"/>
              <a:t>[2016] 27 ELR 81</a:t>
            </a:r>
            <a:endParaRPr lang="en-IE" b="1" i="1" dirty="0"/>
          </a:p>
        </p:txBody>
      </p:sp>
      <p:sp>
        <p:nvSpPr>
          <p:cNvPr id="3" name="Content Placeholder 2">
            <a:extLst>
              <a:ext uri="{FF2B5EF4-FFF2-40B4-BE49-F238E27FC236}">
                <a16:creationId xmlns:a16="http://schemas.microsoft.com/office/drawing/2014/main" id="{101CB12B-CB2A-494F-AE9E-4882F5F2B059}"/>
              </a:ext>
            </a:extLst>
          </p:cNvPr>
          <p:cNvSpPr>
            <a:spLocks noGrp="1"/>
          </p:cNvSpPr>
          <p:nvPr>
            <p:ph idx="1"/>
          </p:nvPr>
        </p:nvSpPr>
        <p:spPr>
          <a:xfrm>
            <a:off x="838200" y="1285462"/>
            <a:ext cx="10515600" cy="4891501"/>
          </a:xfrm>
        </p:spPr>
        <p:txBody>
          <a:bodyPr/>
          <a:lstStyle/>
          <a:p>
            <a:endParaRPr lang="en-IE" dirty="0"/>
          </a:p>
          <a:p>
            <a:r>
              <a:rPr lang="en-IE" dirty="0"/>
              <a:t>Facebook messages</a:t>
            </a:r>
          </a:p>
          <a:p>
            <a:r>
              <a:rPr lang="en-IE" dirty="0"/>
              <a:t>Highlights the broad scope of the protections of the acts</a:t>
            </a:r>
          </a:p>
          <a:p>
            <a:r>
              <a:rPr lang="en-IE" dirty="0"/>
              <a:t>Employers need to be aware of the changing landscape and update policies where necessary </a:t>
            </a:r>
          </a:p>
          <a:p>
            <a:r>
              <a:rPr lang="en-IE" dirty="0"/>
              <a:t>The Labour Court noted that it was not whether the wrongdoer was acting in the course employment, but if the employee suffered the harassment in the course of his employment. </a:t>
            </a:r>
          </a:p>
        </p:txBody>
      </p:sp>
    </p:spTree>
    <p:extLst>
      <p:ext uri="{BB962C8B-B14F-4D97-AF65-F5344CB8AC3E}">
        <p14:creationId xmlns:p14="http://schemas.microsoft.com/office/powerpoint/2010/main" val="3398736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AB5A-A59E-420E-B5A1-437B96178A0F}"/>
              </a:ext>
            </a:extLst>
          </p:cNvPr>
          <p:cNvSpPr>
            <a:spLocks noGrp="1"/>
          </p:cNvSpPr>
          <p:nvPr>
            <p:ph type="title"/>
          </p:nvPr>
        </p:nvSpPr>
        <p:spPr>
          <a:xfrm>
            <a:off x="838200" y="365125"/>
            <a:ext cx="10515600" cy="986597"/>
          </a:xfrm>
        </p:spPr>
        <p:txBody>
          <a:bodyPr/>
          <a:lstStyle/>
          <a:p>
            <a:r>
              <a:rPr lang="en-IE" b="1" i="1" dirty="0"/>
              <a:t>A Receptionist v A Car Parts Company</a:t>
            </a:r>
          </a:p>
        </p:txBody>
      </p:sp>
      <p:sp>
        <p:nvSpPr>
          <p:cNvPr id="3" name="Content Placeholder 2">
            <a:extLst>
              <a:ext uri="{FF2B5EF4-FFF2-40B4-BE49-F238E27FC236}">
                <a16:creationId xmlns:a16="http://schemas.microsoft.com/office/drawing/2014/main" id="{9DDF301B-666B-4205-9BB7-3DEE6C1148D2}"/>
              </a:ext>
            </a:extLst>
          </p:cNvPr>
          <p:cNvSpPr>
            <a:spLocks noGrp="1"/>
          </p:cNvSpPr>
          <p:nvPr>
            <p:ph idx="1"/>
          </p:nvPr>
        </p:nvSpPr>
        <p:spPr>
          <a:xfrm>
            <a:off x="838200" y="1351722"/>
            <a:ext cx="10515600" cy="4825241"/>
          </a:xfrm>
        </p:spPr>
        <p:txBody>
          <a:bodyPr/>
          <a:lstStyle/>
          <a:p>
            <a:r>
              <a:rPr lang="en-IE" dirty="0"/>
              <a:t>Award of €46k (just under two years wages) awarded to employee</a:t>
            </a:r>
          </a:p>
          <a:p>
            <a:r>
              <a:rPr lang="en-IE" dirty="0"/>
              <a:t>Employer was found to have made vile sexual comments in relation to the employee – she complained to the MD who did not act on the complaint or give her a copy of the sexual harassment policy</a:t>
            </a:r>
          </a:p>
          <a:p>
            <a:pPr marL="0" indent="0">
              <a:buNone/>
            </a:pPr>
            <a:endParaRPr lang="en-IE" dirty="0"/>
          </a:p>
        </p:txBody>
      </p:sp>
    </p:spTree>
    <p:extLst>
      <p:ext uri="{BB962C8B-B14F-4D97-AF65-F5344CB8AC3E}">
        <p14:creationId xmlns:p14="http://schemas.microsoft.com/office/powerpoint/2010/main" val="1551074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49604-1C3A-4522-983A-240269EF1FA0}"/>
              </a:ext>
            </a:extLst>
          </p:cNvPr>
          <p:cNvSpPr>
            <a:spLocks noGrp="1"/>
          </p:cNvSpPr>
          <p:nvPr>
            <p:ph type="title"/>
          </p:nvPr>
        </p:nvSpPr>
        <p:spPr/>
        <p:txBody>
          <a:bodyPr/>
          <a:lstStyle/>
          <a:p>
            <a:r>
              <a:rPr lang="en-IE" b="1" dirty="0"/>
              <a:t>Age Discrimination: Retirement Ages</a:t>
            </a:r>
          </a:p>
        </p:txBody>
      </p:sp>
      <p:sp>
        <p:nvSpPr>
          <p:cNvPr id="3" name="Content Placeholder 2">
            <a:extLst>
              <a:ext uri="{FF2B5EF4-FFF2-40B4-BE49-F238E27FC236}">
                <a16:creationId xmlns:a16="http://schemas.microsoft.com/office/drawing/2014/main" id="{A3CA69C1-25CB-431E-977B-074873BDC3DF}"/>
              </a:ext>
            </a:extLst>
          </p:cNvPr>
          <p:cNvSpPr>
            <a:spLocks noGrp="1"/>
          </p:cNvSpPr>
          <p:nvPr>
            <p:ph idx="1"/>
          </p:nvPr>
        </p:nvSpPr>
        <p:spPr/>
        <p:txBody>
          <a:bodyPr/>
          <a:lstStyle/>
          <a:p>
            <a:pPr marL="0" indent="0">
              <a:buNone/>
            </a:pPr>
            <a:endParaRPr lang="en-IE" dirty="0"/>
          </a:p>
          <a:p>
            <a:r>
              <a:rPr lang="en-IE" dirty="0"/>
              <a:t>Mandatory Retirement can be challenged by way of:</a:t>
            </a:r>
          </a:p>
          <a:p>
            <a:pPr marL="457200" lvl="1" indent="0">
              <a:buNone/>
            </a:pPr>
            <a:r>
              <a:rPr lang="en-IE" dirty="0"/>
              <a:t> </a:t>
            </a:r>
          </a:p>
          <a:p>
            <a:pPr lvl="1"/>
            <a:r>
              <a:rPr lang="en-IE" sz="2800" dirty="0"/>
              <a:t>a claim for Unfair Dismissal;</a:t>
            </a:r>
          </a:p>
          <a:p>
            <a:pPr lvl="1"/>
            <a:endParaRPr lang="en-IE" sz="2800" dirty="0"/>
          </a:p>
          <a:p>
            <a:pPr lvl="1"/>
            <a:r>
              <a:rPr lang="en-IE" sz="2800" dirty="0"/>
              <a:t>a claim for Age Discrimination; or </a:t>
            </a:r>
          </a:p>
          <a:p>
            <a:pPr lvl="1"/>
            <a:endParaRPr lang="en-IE" sz="2800" dirty="0"/>
          </a:p>
          <a:p>
            <a:pPr lvl="1"/>
            <a:r>
              <a:rPr lang="en-IE" sz="2800" dirty="0"/>
              <a:t>potentially a claim for Breach of Contract</a:t>
            </a:r>
            <a:r>
              <a:rPr lang="en-IE" dirty="0"/>
              <a:t>.</a:t>
            </a:r>
          </a:p>
          <a:p>
            <a:endParaRPr lang="en-IE" dirty="0"/>
          </a:p>
        </p:txBody>
      </p:sp>
    </p:spTree>
    <p:extLst>
      <p:ext uri="{BB962C8B-B14F-4D97-AF65-F5344CB8AC3E}">
        <p14:creationId xmlns:p14="http://schemas.microsoft.com/office/powerpoint/2010/main" val="3762697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A070-C75C-4897-9B7C-8E11AA983B16}"/>
              </a:ext>
            </a:extLst>
          </p:cNvPr>
          <p:cNvSpPr>
            <a:spLocks noGrp="1"/>
          </p:cNvSpPr>
          <p:nvPr>
            <p:ph type="title"/>
          </p:nvPr>
        </p:nvSpPr>
        <p:spPr/>
        <p:txBody>
          <a:bodyPr/>
          <a:lstStyle/>
          <a:p>
            <a:r>
              <a:rPr lang="en-IE" b="1" dirty="0"/>
              <a:t>Defences to Claims</a:t>
            </a:r>
          </a:p>
        </p:txBody>
      </p:sp>
      <p:sp>
        <p:nvSpPr>
          <p:cNvPr id="3" name="Content Placeholder 2">
            <a:extLst>
              <a:ext uri="{FF2B5EF4-FFF2-40B4-BE49-F238E27FC236}">
                <a16:creationId xmlns:a16="http://schemas.microsoft.com/office/drawing/2014/main" id="{5A50EF1D-56D2-406D-B0AB-A9FEFAF9CE9F}"/>
              </a:ext>
            </a:extLst>
          </p:cNvPr>
          <p:cNvSpPr>
            <a:spLocks noGrp="1"/>
          </p:cNvSpPr>
          <p:nvPr>
            <p:ph idx="1"/>
          </p:nvPr>
        </p:nvSpPr>
        <p:spPr>
          <a:xfrm>
            <a:off x="838200" y="1338470"/>
            <a:ext cx="10515600" cy="4838493"/>
          </a:xfrm>
        </p:spPr>
        <p:txBody>
          <a:bodyPr>
            <a:normAutofit lnSpcReduction="10000"/>
          </a:bodyPr>
          <a:lstStyle/>
          <a:p>
            <a:r>
              <a:rPr lang="en-IE" dirty="0"/>
              <a:t>Section 2(1)(b), Unfair Dismissals Act 1977, as amended: </a:t>
            </a:r>
          </a:p>
          <a:p>
            <a:pPr marL="457200" lvl="1" indent="0">
              <a:buNone/>
            </a:pPr>
            <a:r>
              <a:rPr lang="en-IE" dirty="0"/>
              <a:t>an employee who is dismissed and who, on or before the date of his dismissal, had reached the normal retiring age for employees of the same employer in similar employment or who on that date was a person to whom by reason of his age the Redundancy Payments Acts, 1967 to 1973, did not apply.</a:t>
            </a:r>
          </a:p>
          <a:p>
            <a:pPr lvl="0"/>
            <a:r>
              <a:rPr lang="en-US" dirty="0"/>
              <a:t>Section 34(4) of the Employment Equality Acts permits compulsory retirement age as non discriminatory but only where it is objectively justified:</a:t>
            </a:r>
            <a:endParaRPr lang="en-IE" dirty="0"/>
          </a:p>
          <a:p>
            <a:pPr marL="457200" lvl="1" indent="0">
              <a:buNone/>
            </a:pPr>
            <a:r>
              <a:rPr lang="en-IE" i="1" dirty="0"/>
              <a:t>(4) Without prejudice to subsection (3), it shall not constitute discrimination on the age ground to fix different ages for the retirement (whether voluntarily or compulsorily) of employees or any class or description of employees if—</a:t>
            </a:r>
            <a:endParaRPr lang="en-IE" dirty="0"/>
          </a:p>
          <a:p>
            <a:pPr marL="457200" lvl="1" indent="0">
              <a:buNone/>
            </a:pPr>
            <a:r>
              <a:rPr lang="en-IE" i="1" dirty="0"/>
              <a:t>(</a:t>
            </a:r>
            <a:r>
              <a:rPr lang="en-IE" i="1" dirty="0" err="1"/>
              <a:t>i</a:t>
            </a:r>
            <a:r>
              <a:rPr lang="en-IE" i="1" dirty="0"/>
              <a:t>) it is objectively and reasonably justified by a legitimate aim, and</a:t>
            </a:r>
            <a:endParaRPr lang="en-IE" dirty="0"/>
          </a:p>
          <a:p>
            <a:pPr marL="457200" lvl="1" indent="0">
              <a:buNone/>
            </a:pPr>
            <a:r>
              <a:rPr lang="en-IE" i="1" dirty="0"/>
              <a:t>(ii) the means of achieving that aim are appropriate and necessary</a:t>
            </a:r>
            <a:endParaRPr lang="en-IE" dirty="0"/>
          </a:p>
        </p:txBody>
      </p:sp>
    </p:spTree>
    <p:extLst>
      <p:ext uri="{BB962C8B-B14F-4D97-AF65-F5344CB8AC3E}">
        <p14:creationId xmlns:p14="http://schemas.microsoft.com/office/powerpoint/2010/main" val="2662423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04DD-E17F-44C6-B6F6-0BEE8890996C}"/>
              </a:ext>
            </a:extLst>
          </p:cNvPr>
          <p:cNvSpPr>
            <a:spLocks noGrp="1"/>
          </p:cNvSpPr>
          <p:nvPr>
            <p:ph type="title"/>
          </p:nvPr>
        </p:nvSpPr>
        <p:spPr/>
        <p:txBody>
          <a:bodyPr/>
          <a:lstStyle/>
          <a:p>
            <a:pPr algn="ctr"/>
            <a:r>
              <a:rPr lang="en-IE" dirty="0"/>
              <a:t>Code of Practice on Longer Working (SI 600/2017)</a:t>
            </a:r>
          </a:p>
        </p:txBody>
      </p:sp>
      <p:sp>
        <p:nvSpPr>
          <p:cNvPr id="3" name="Content Placeholder 2">
            <a:extLst>
              <a:ext uri="{FF2B5EF4-FFF2-40B4-BE49-F238E27FC236}">
                <a16:creationId xmlns:a16="http://schemas.microsoft.com/office/drawing/2014/main" id="{09503575-1D87-40E2-84E4-3111DC82E1FC}"/>
              </a:ext>
            </a:extLst>
          </p:cNvPr>
          <p:cNvSpPr>
            <a:spLocks noGrp="1"/>
          </p:cNvSpPr>
          <p:nvPr>
            <p:ph idx="1"/>
          </p:nvPr>
        </p:nvSpPr>
        <p:spPr>
          <a:xfrm>
            <a:off x="838200" y="1690688"/>
            <a:ext cx="10515600" cy="4486275"/>
          </a:xfrm>
        </p:spPr>
        <p:txBody>
          <a:bodyPr/>
          <a:lstStyle/>
          <a:p>
            <a:r>
              <a:rPr lang="en-IE" dirty="0"/>
              <a:t>Sets out the following as objective justification:</a:t>
            </a:r>
          </a:p>
          <a:p>
            <a:pPr lvl="1"/>
            <a:r>
              <a:rPr lang="en-IE" sz="2800" dirty="0"/>
              <a:t>Intergenerational fairness (allowing younger workers to progress);</a:t>
            </a:r>
          </a:p>
          <a:p>
            <a:pPr lvl="1"/>
            <a:r>
              <a:rPr lang="en-IE" sz="2800" dirty="0"/>
              <a:t>Motivation and dynamism through the increased prospect of promotion;</a:t>
            </a:r>
          </a:p>
          <a:p>
            <a:pPr lvl="1"/>
            <a:r>
              <a:rPr lang="en-IE" sz="2800" dirty="0"/>
              <a:t>Health and Safety (generally in more safety critical occupations);</a:t>
            </a:r>
          </a:p>
          <a:p>
            <a:pPr lvl="1"/>
            <a:r>
              <a:rPr lang="en-IE" sz="2800" dirty="0"/>
              <a:t>Creation of a balanced age structure in the workforce;</a:t>
            </a:r>
          </a:p>
          <a:p>
            <a:pPr lvl="1"/>
            <a:r>
              <a:rPr lang="en-IE" sz="2800" dirty="0"/>
              <a:t>Personal and professional dignity (avoiding capability issues with older employees); or</a:t>
            </a:r>
          </a:p>
          <a:p>
            <a:pPr lvl="1"/>
            <a:r>
              <a:rPr lang="en-IE" sz="2800" dirty="0"/>
              <a:t>Succession planning.</a:t>
            </a:r>
          </a:p>
          <a:p>
            <a:endParaRPr lang="en-IE" dirty="0"/>
          </a:p>
        </p:txBody>
      </p:sp>
    </p:spTree>
    <p:extLst>
      <p:ext uri="{BB962C8B-B14F-4D97-AF65-F5344CB8AC3E}">
        <p14:creationId xmlns:p14="http://schemas.microsoft.com/office/powerpoint/2010/main" val="1429579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06BDA-005A-4A6D-B7AC-28BD29A76AE0}"/>
              </a:ext>
            </a:extLst>
          </p:cNvPr>
          <p:cNvSpPr>
            <a:spLocks noGrp="1"/>
          </p:cNvSpPr>
          <p:nvPr>
            <p:ph type="title"/>
          </p:nvPr>
        </p:nvSpPr>
        <p:spPr>
          <a:xfrm>
            <a:off x="838200" y="365125"/>
            <a:ext cx="10515600" cy="1039605"/>
          </a:xfrm>
        </p:spPr>
        <p:txBody>
          <a:bodyPr/>
          <a:lstStyle/>
          <a:p>
            <a:r>
              <a:rPr lang="en-IE" b="1" i="1" dirty="0"/>
              <a:t>Transdev v Michael </a:t>
            </a:r>
            <a:r>
              <a:rPr lang="en-IE" b="1" i="1" dirty="0" err="1"/>
              <a:t>Chrzanowski</a:t>
            </a:r>
            <a:endParaRPr lang="en-IE" b="1" dirty="0"/>
          </a:p>
        </p:txBody>
      </p:sp>
      <p:sp>
        <p:nvSpPr>
          <p:cNvPr id="3" name="Content Placeholder 2">
            <a:extLst>
              <a:ext uri="{FF2B5EF4-FFF2-40B4-BE49-F238E27FC236}">
                <a16:creationId xmlns:a16="http://schemas.microsoft.com/office/drawing/2014/main" id="{D64DC46A-94AD-4C9E-B967-0F29CC73EA03}"/>
              </a:ext>
            </a:extLst>
          </p:cNvPr>
          <p:cNvSpPr>
            <a:spLocks noGrp="1"/>
          </p:cNvSpPr>
          <p:nvPr>
            <p:ph idx="1"/>
          </p:nvPr>
        </p:nvSpPr>
        <p:spPr>
          <a:xfrm>
            <a:off x="838200" y="1205948"/>
            <a:ext cx="10515600" cy="4971015"/>
          </a:xfrm>
        </p:spPr>
        <p:txBody>
          <a:bodyPr/>
          <a:lstStyle/>
          <a:p>
            <a:r>
              <a:rPr lang="en-IE" dirty="0"/>
              <a:t>Luas Driver who was forced to retire at 65.</a:t>
            </a:r>
          </a:p>
          <a:p>
            <a:r>
              <a:rPr lang="en-IE" dirty="0"/>
              <a:t>The Labour Court pointed to a number of factors when deciding the case:</a:t>
            </a:r>
          </a:p>
          <a:p>
            <a:pPr marL="971550" lvl="1" indent="-514350">
              <a:buFont typeface="+mj-lt"/>
              <a:buAutoNum type="arabicPeriod"/>
            </a:pPr>
            <a:r>
              <a:rPr lang="en-IE" dirty="0"/>
              <a:t>the Group Pension Scheme had been collectively negotiated by the Union and the Complainant had signed the agreement; </a:t>
            </a:r>
          </a:p>
          <a:p>
            <a:pPr marL="971550" lvl="1" indent="-514350">
              <a:buFont typeface="+mj-lt"/>
              <a:buAutoNum type="arabicPeriod"/>
            </a:pPr>
            <a:r>
              <a:rPr lang="en-IE" dirty="0"/>
              <a:t>the Complainant had become a member of the Pension Scheme, which made explicit reference to retirement at 65 years, a number of years before;</a:t>
            </a:r>
          </a:p>
          <a:p>
            <a:pPr marL="971550" lvl="1" indent="-514350">
              <a:buFont typeface="+mj-lt"/>
              <a:buAutoNum type="arabicPeriod"/>
            </a:pPr>
            <a:r>
              <a:rPr lang="en-IE" dirty="0"/>
              <a:t>all workers (with some exceptions) who retired from their employment did so at 65 years; and </a:t>
            </a:r>
          </a:p>
          <a:p>
            <a:pPr marL="971550" lvl="1" indent="-514350">
              <a:buFont typeface="+mj-lt"/>
              <a:buAutoNum type="arabicPeriod"/>
            </a:pPr>
            <a:r>
              <a:rPr lang="en-IE" dirty="0"/>
              <a:t>the Complainant had, some months before, sought to extend his employment beyond his 65</a:t>
            </a:r>
            <a:r>
              <a:rPr lang="en-IE" baseline="30000" dirty="0"/>
              <a:t>th</a:t>
            </a:r>
            <a:r>
              <a:rPr lang="en-IE" dirty="0"/>
              <a:t> birthday</a:t>
            </a:r>
          </a:p>
        </p:txBody>
      </p:sp>
    </p:spTree>
    <p:extLst>
      <p:ext uri="{BB962C8B-B14F-4D97-AF65-F5344CB8AC3E}">
        <p14:creationId xmlns:p14="http://schemas.microsoft.com/office/powerpoint/2010/main" val="423703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186C5-9AB5-4341-A522-4E0B33B9EDB5}"/>
              </a:ext>
            </a:extLst>
          </p:cNvPr>
          <p:cNvSpPr>
            <a:spLocks noGrp="1"/>
          </p:cNvSpPr>
          <p:nvPr>
            <p:ph type="title"/>
          </p:nvPr>
        </p:nvSpPr>
        <p:spPr/>
        <p:txBody>
          <a:bodyPr/>
          <a:lstStyle/>
          <a:p>
            <a:r>
              <a:rPr lang="en-IE" b="1" i="1" dirty="0"/>
              <a:t>Transdev v Michael </a:t>
            </a:r>
            <a:r>
              <a:rPr lang="en-IE" b="1" i="1" dirty="0" err="1"/>
              <a:t>Chrzanowski</a:t>
            </a:r>
            <a:r>
              <a:rPr lang="en-IE" b="1" i="1" dirty="0"/>
              <a:t> </a:t>
            </a:r>
            <a:r>
              <a:rPr lang="en-IE" b="1" dirty="0" err="1"/>
              <a:t>Ctd</a:t>
            </a:r>
            <a:r>
              <a:rPr lang="en-IE" b="1" dirty="0"/>
              <a:t>.</a:t>
            </a:r>
            <a:endParaRPr lang="en-IE" dirty="0"/>
          </a:p>
        </p:txBody>
      </p:sp>
      <p:sp>
        <p:nvSpPr>
          <p:cNvPr id="3" name="Content Placeholder 2">
            <a:extLst>
              <a:ext uri="{FF2B5EF4-FFF2-40B4-BE49-F238E27FC236}">
                <a16:creationId xmlns:a16="http://schemas.microsoft.com/office/drawing/2014/main" id="{BEA88DF8-42D8-4D66-8F06-21141DE8A57C}"/>
              </a:ext>
            </a:extLst>
          </p:cNvPr>
          <p:cNvSpPr>
            <a:spLocks noGrp="1"/>
          </p:cNvSpPr>
          <p:nvPr>
            <p:ph idx="1"/>
          </p:nvPr>
        </p:nvSpPr>
        <p:spPr>
          <a:xfrm>
            <a:off x="838200" y="1325217"/>
            <a:ext cx="10515600" cy="4851746"/>
          </a:xfrm>
        </p:spPr>
        <p:txBody>
          <a:bodyPr>
            <a:normAutofit lnSpcReduction="10000"/>
          </a:bodyPr>
          <a:lstStyle/>
          <a:p>
            <a:pPr lvl="0"/>
            <a:r>
              <a:rPr lang="en-IE" dirty="0"/>
              <a:t>The Labour Court concluded in determining the Objective Justification: </a:t>
            </a:r>
          </a:p>
          <a:p>
            <a:pPr marL="457200" lvl="1" indent="0">
              <a:buNone/>
            </a:pPr>
            <a:r>
              <a:rPr lang="en-IE" sz="2800" i="1" dirty="0"/>
              <a:t>the instant case, the Court notes that the medical opinion furnished, which was not disputed by the Union, associates age related changes and visual perception with conditions that increase the risk of driving for older workers. In such circumstances, the Court accepts that </a:t>
            </a:r>
            <a:r>
              <a:rPr lang="en-IE" sz="2800" b="1" i="1" dirty="0"/>
              <a:t>to impose an upper age limit on the retention of tram drivers in order to protect the health and safety of drivers, passengers and the general public is reasonable in the circumstances </a:t>
            </a:r>
            <a:r>
              <a:rPr lang="en-IE" sz="2800" i="1" dirty="0"/>
              <a:t>and can constitute genuine and determining occupational treatment and is legitimate and proportionate. The Court finds that the Respondent has set out reasonable grounds that objectively justify a retirement age of 65. </a:t>
            </a:r>
            <a:r>
              <a:rPr lang="en-IE" i="1" dirty="0"/>
              <a:t>. .</a:t>
            </a:r>
            <a:endParaRPr lang="en-IE" dirty="0"/>
          </a:p>
        </p:txBody>
      </p:sp>
    </p:spTree>
    <p:extLst>
      <p:ext uri="{BB962C8B-B14F-4D97-AF65-F5344CB8AC3E}">
        <p14:creationId xmlns:p14="http://schemas.microsoft.com/office/powerpoint/2010/main" val="2354652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95BB-2883-4530-AE2D-AD694F1DFFBA}"/>
              </a:ext>
            </a:extLst>
          </p:cNvPr>
          <p:cNvSpPr>
            <a:spLocks noGrp="1"/>
          </p:cNvSpPr>
          <p:nvPr>
            <p:ph type="title"/>
          </p:nvPr>
        </p:nvSpPr>
        <p:spPr>
          <a:xfrm>
            <a:off x="838200" y="365126"/>
            <a:ext cx="10515600" cy="1132370"/>
          </a:xfrm>
        </p:spPr>
        <p:txBody>
          <a:bodyPr>
            <a:normAutofit/>
          </a:bodyPr>
          <a:lstStyle/>
          <a:p>
            <a:r>
              <a:rPr lang="en-IE" b="1" u="sng" dirty="0">
                <a:effectLst>
                  <a:outerShdw blurRad="38100" dist="38100" dir="2700000" algn="tl">
                    <a:srgbClr val="000000">
                      <a:alpha val="43137"/>
                    </a:srgbClr>
                  </a:outerShdw>
                </a:effectLst>
              </a:rPr>
              <a:t>Thanks </a:t>
            </a:r>
            <a:r>
              <a:rPr lang="en-IE" b="1" u="sng">
                <a:effectLst>
                  <a:outerShdw blurRad="38100" dist="38100" dir="2700000" algn="tl">
                    <a:srgbClr val="000000">
                      <a:alpha val="43137"/>
                    </a:srgbClr>
                  </a:outerShdw>
                </a:effectLst>
              </a:rPr>
              <a:t>for listening</a:t>
            </a:r>
            <a:r>
              <a:rPr lang="en-IE" b="1" u="sng" dirty="0">
                <a:effectLst>
                  <a:outerShdw blurRad="38100" dist="38100" dir="2700000" algn="tl">
                    <a:srgbClr val="000000">
                      <a:alpha val="43137"/>
                    </a:srgbClr>
                  </a:outerShdw>
                </a:effectLst>
              </a:rPr>
              <a:t>, hope it wasn’t:</a:t>
            </a:r>
          </a:p>
        </p:txBody>
      </p:sp>
      <p:pic>
        <p:nvPicPr>
          <p:cNvPr id="1026" name="Picture 2" descr="Image result for death by powerpoint">
            <a:extLst>
              <a:ext uri="{FF2B5EF4-FFF2-40B4-BE49-F238E27FC236}">
                <a16:creationId xmlns:a16="http://schemas.microsoft.com/office/drawing/2014/main" id="{6EC579EA-6AD4-42DE-AEFE-16D64BE9C0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0261" y="1497496"/>
            <a:ext cx="8370159" cy="4679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39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5515A-057D-4780-AA2F-FC4F099D741D}"/>
              </a:ext>
            </a:extLst>
          </p:cNvPr>
          <p:cNvSpPr>
            <a:spLocks noGrp="1"/>
          </p:cNvSpPr>
          <p:nvPr>
            <p:ph type="title"/>
          </p:nvPr>
        </p:nvSpPr>
        <p:spPr/>
        <p:txBody>
          <a:bodyPr>
            <a:normAutofit/>
          </a:bodyPr>
          <a:lstStyle/>
          <a:p>
            <a:r>
              <a:rPr lang="en-GB" b="1" dirty="0">
                <a:effectLst/>
              </a:rPr>
              <a:t>Right to cross examine/legal representation</a:t>
            </a:r>
            <a:br>
              <a:rPr lang="en-IE" dirty="0">
                <a:effectLst/>
              </a:rPr>
            </a:br>
            <a:endParaRPr lang="en-IE" dirty="0"/>
          </a:p>
        </p:txBody>
      </p:sp>
      <p:sp>
        <p:nvSpPr>
          <p:cNvPr id="3" name="Content Placeholder 2">
            <a:extLst>
              <a:ext uri="{FF2B5EF4-FFF2-40B4-BE49-F238E27FC236}">
                <a16:creationId xmlns:a16="http://schemas.microsoft.com/office/drawing/2014/main" id="{70CDE601-5837-4CA5-A667-24EC491CF733}"/>
              </a:ext>
            </a:extLst>
          </p:cNvPr>
          <p:cNvSpPr>
            <a:spLocks noGrp="1"/>
          </p:cNvSpPr>
          <p:nvPr>
            <p:ph idx="1"/>
          </p:nvPr>
        </p:nvSpPr>
        <p:spPr/>
        <p:txBody>
          <a:bodyPr>
            <a:normAutofit/>
          </a:bodyPr>
          <a:lstStyle/>
          <a:p>
            <a:pPr marL="514350" indent="-514350">
              <a:lnSpc>
                <a:spcPct val="150000"/>
              </a:lnSpc>
              <a:buFont typeface="+mj-lt"/>
              <a:buAutoNum type="arabicPeriod"/>
            </a:pPr>
            <a:r>
              <a:rPr lang="en-GB" sz="3200" i="1" dirty="0">
                <a:effectLst>
                  <a:outerShdw blurRad="38100" dist="38100" dir="2700000" algn="tl">
                    <a:srgbClr val="000000">
                      <a:alpha val="43137"/>
                    </a:srgbClr>
                  </a:outerShdw>
                </a:effectLst>
              </a:rPr>
              <a:t>Lyons v Longford Westmeath Education and Training Board</a:t>
            </a:r>
            <a:r>
              <a:rPr lang="en-GB" sz="3200" dirty="0">
                <a:effectLst>
                  <a:outerShdw blurRad="38100" dist="38100" dir="2700000" algn="tl">
                    <a:srgbClr val="000000">
                      <a:alpha val="43137"/>
                    </a:srgbClr>
                  </a:outerShdw>
                </a:effectLst>
              </a:rPr>
              <a:t> [2017] IECH 272</a:t>
            </a:r>
          </a:p>
          <a:p>
            <a:pPr marL="514350" indent="-514350">
              <a:lnSpc>
                <a:spcPct val="150000"/>
              </a:lnSpc>
              <a:buFont typeface="+mj-lt"/>
              <a:buAutoNum type="arabicPeriod"/>
            </a:pPr>
            <a:r>
              <a:rPr lang="en-GB" sz="3200" i="1" dirty="0">
                <a:effectLst>
                  <a:outerShdw blurRad="38100" dist="38100" dir="2700000" algn="tl">
                    <a:srgbClr val="000000">
                      <a:alpha val="43137"/>
                    </a:srgbClr>
                  </a:outerShdw>
                </a:effectLst>
              </a:rPr>
              <a:t>E.G. v Society of Actuaries in Ireland </a:t>
            </a:r>
            <a:r>
              <a:rPr lang="en-GB" sz="3200" dirty="0">
                <a:effectLst>
                  <a:outerShdw blurRad="38100" dist="38100" dir="2700000" algn="tl">
                    <a:srgbClr val="000000">
                      <a:alpha val="43137"/>
                    </a:srgbClr>
                  </a:outerShdw>
                </a:effectLst>
              </a:rPr>
              <a:t>[2017] IEHC 392</a:t>
            </a:r>
          </a:p>
          <a:p>
            <a:pPr marL="514350" indent="-514350">
              <a:lnSpc>
                <a:spcPct val="150000"/>
              </a:lnSpc>
              <a:buFont typeface="+mj-lt"/>
              <a:buAutoNum type="arabicPeriod"/>
            </a:pPr>
            <a:r>
              <a:rPr lang="en-GB" sz="3200" i="1" dirty="0">
                <a:effectLst>
                  <a:outerShdw blurRad="38100" dist="38100" dir="2700000" algn="tl">
                    <a:srgbClr val="000000">
                      <a:alpha val="43137"/>
                    </a:srgbClr>
                  </a:outerShdw>
                </a:effectLst>
              </a:rPr>
              <a:t>N.M. v Limerick and Clare Education and Training Board</a:t>
            </a:r>
            <a:r>
              <a:rPr lang="en-GB" sz="3200" dirty="0">
                <a:effectLst>
                  <a:outerShdw blurRad="38100" dist="38100" dir="2700000" algn="tl">
                    <a:srgbClr val="000000">
                      <a:alpha val="43137"/>
                    </a:srgbClr>
                  </a:outerShdw>
                </a:effectLst>
              </a:rPr>
              <a:t> [2017] IEHC 588</a:t>
            </a:r>
            <a:endParaRPr lang="en-IE"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685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EB28A-E2EB-45B1-A32E-41645FE12877}"/>
              </a:ext>
            </a:extLst>
          </p:cNvPr>
          <p:cNvSpPr>
            <a:spLocks noGrp="1"/>
          </p:cNvSpPr>
          <p:nvPr>
            <p:ph type="title"/>
          </p:nvPr>
        </p:nvSpPr>
        <p:spPr/>
        <p:txBody>
          <a:bodyPr/>
          <a:lstStyle/>
          <a:p>
            <a:pPr algn="ctr"/>
            <a:r>
              <a:rPr lang="en-IE" b="1" dirty="0"/>
              <a:t>Facts of Lyons</a:t>
            </a:r>
          </a:p>
        </p:txBody>
      </p:sp>
      <p:sp>
        <p:nvSpPr>
          <p:cNvPr id="3" name="Content Placeholder 2">
            <a:extLst>
              <a:ext uri="{FF2B5EF4-FFF2-40B4-BE49-F238E27FC236}">
                <a16:creationId xmlns:a16="http://schemas.microsoft.com/office/drawing/2014/main" id="{2356DD8E-8255-45D5-A7F2-72C93E0C3B26}"/>
              </a:ext>
            </a:extLst>
          </p:cNvPr>
          <p:cNvSpPr>
            <a:spLocks noGrp="1"/>
          </p:cNvSpPr>
          <p:nvPr>
            <p:ph idx="1"/>
          </p:nvPr>
        </p:nvSpPr>
        <p:spPr/>
        <p:txBody>
          <a:bodyPr>
            <a:normAutofit/>
          </a:bodyPr>
          <a:lstStyle/>
          <a:p>
            <a:r>
              <a:rPr lang="en-IE" sz="3200" dirty="0"/>
              <a:t>Mr Lyons was accused of bullying by another employee</a:t>
            </a:r>
          </a:p>
          <a:p>
            <a:r>
              <a:rPr lang="en-IE" sz="3200" dirty="0"/>
              <a:t>Employer hired a HR company to carry out investigation</a:t>
            </a:r>
          </a:p>
          <a:p>
            <a:r>
              <a:rPr lang="en-IE" sz="3200" dirty="0"/>
              <a:t>At no stage was Mr Lyons permitted to cross-examine his accuser or have legal representation.</a:t>
            </a:r>
          </a:p>
          <a:p>
            <a:r>
              <a:rPr lang="en-IE" sz="3200" dirty="0"/>
              <a:t>Appealed against investigation findings – Chief Executive held that the investigation report “stands” together with the “findings” </a:t>
            </a:r>
          </a:p>
        </p:txBody>
      </p:sp>
    </p:spTree>
    <p:extLst>
      <p:ext uri="{BB962C8B-B14F-4D97-AF65-F5344CB8AC3E}">
        <p14:creationId xmlns:p14="http://schemas.microsoft.com/office/powerpoint/2010/main" val="215603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D9C7CA-DD50-4120-9ADE-21EC461384F1}"/>
              </a:ext>
            </a:extLst>
          </p:cNvPr>
          <p:cNvSpPr>
            <a:spLocks noGrp="1"/>
          </p:cNvSpPr>
          <p:nvPr>
            <p:ph idx="1"/>
          </p:nvPr>
        </p:nvSpPr>
        <p:spPr>
          <a:xfrm>
            <a:off x="838200" y="397566"/>
            <a:ext cx="10515600" cy="5779398"/>
          </a:xfrm>
        </p:spPr>
        <p:txBody>
          <a:bodyPr>
            <a:normAutofit/>
          </a:bodyPr>
          <a:lstStyle/>
          <a:p>
            <a:pPr marL="0" indent="0">
              <a:buNone/>
            </a:pPr>
            <a:r>
              <a:rPr lang="en-IE" b="1" u="sng" dirty="0"/>
              <a:t>Key Quotes from </a:t>
            </a:r>
            <a:r>
              <a:rPr lang="en-IE" b="1" i="1" u="sng" dirty="0"/>
              <a:t>Lyons </a:t>
            </a:r>
          </a:p>
          <a:p>
            <a:pPr marL="0" indent="0">
              <a:buNone/>
            </a:pPr>
            <a:endParaRPr lang="en-IE" i="1" dirty="0"/>
          </a:p>
          <a:p>
            <a:pPr marL="0" indent="0">
              <a:buNone/>
            </a:pPr>
            <a:r>
              <a:rPr lang="en-IE" i="1" dirty="0"/>
              <a:t>“</a:t>
            </a:r>
            <a:r>
              <a:rPr lang="en-GB" i="1" dirty="0"/>
              <a:t>“Where investigative processes can lead to dismissal, cross examination is a vital safe guard to ensure fair procedures</a:t>
            </a:r>
            <a:r>
              <a:rPr lang="en-GB" dirty="0"/>
              <a:t>”.</a:t>
            </a:r>
            <a:endParaRPr lang="en-IE" dirty="0"/>
          </a:p>
          <a:p>
            <a:pPr marL="0" indent="0">
              <a:buNone/>
            </a:pPr>
            <a:endParaRPr lang="en-IE" i="1" dirty="0"/>
          </a:p>
          <a:p>
            <a:pPr marL="0" indent="0">
              <a:buNone/>
            </a:pPr>
            <a:r>
              <a:rPr lang="en-GB" dirty="0"/>
              <a:t>“</a:t>
            </a:r>
            <a:r>
              <a:rPr lang="en-GB" i="1" dirty="0"/>
              <a:t>it is the actual investigation that requires the right to cross examination and representation, that takes place prior to initiation of the disciplinary procedure under Circular 71/2014</a:t>
            </a:r>
            <a:r>
              <a:rPr lang="en-GB" dirty="0"/>
              <a:t>”.  </a:t>
            </a:r>
            <a:endParaRPr lang="en-IE" dirty="0"/>
          </a:p>
          <a:p>
            <a:pPr marL="0" indent="0">
              <a:buNone/>
            </a:pPr>
            <a:endParaRPr lang="en-IE" i="1" dirty="0"/>
          </a:p>
          <a:p>
            <a:pPr marL="0" indent="0">
              <a:buNone/>
            </a:pPr>
            <a:r>
              <a:rPr lang="en-GB" dirty="0"/>
              <a:t>concluded that the investigation carried out by Graphite Recruitment “</a:t>
            </a:r>
            <a:r>
              <a:rPr lang="en-GB" i="1" dirty="0"/>
              <a:t>failed to adopt fair procedures, in contradiction of the dicta of Supreme Court . . .</a:t>
            </a:r>
            <a:r>
              <a:rPr lang="en-GB" dirty="0"/>
              <a:t>”. </a:t>
            </a:r>
            <a:endParaRPr lang="en-IE" i="1" dirty="0"/>
          </a:p>
        </p:txBody>
      </p:sp>
    </p:spTree>
    <p:extLst>
      <p:ext uri="{BB962C8B-B14F-4D97-AF65-F5344CB8AC3E}">
        <p14:creationId xmlns:p14="http://schemas.microsoft.com/office/powerpoint/2010/main" val="119042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6AA0-EA9C-4EA0-8980-ED01E936884E}"/>
              </a:ext>
            </a:extLst>
          </p:cNvPr>
          <p:cNvSpPr>
            <a:spLocks noGrp="1"/>
          </p:cNvSpPr>
          <p:nvPr>
            <p:ph type="title"/>
          </p:nvPr>
        </p:nvSpPr>
        <p:spPr/>
        <p:txBody>
          <a:bodyPr/>
          <a:lstStyle/>
          <a:p>
            <a:r>
              <a:rPr lang="en-IE" dirty="0"/>
              <a:t>Points of Note</a:t>
            </a:r>
          </a:p>
        </p:txBody>
      </p:sp>
      <p:sp>
        <p:nvSpPr>
          <p:cNvPr id="3" name="Content Placeholder 2">
            <a:extLst>
              <a:ext uri="{FF2B5EF4-FFF2-40B4-BE49-F238E27FC236}">
                <a16:creationId xmlns:a16="http://schemas.microsoft.com/office/drawing/2014/main" id="{07491A0E-C207-42C7-A618-B68A4F413E18}"/>
              </a:ext>
            </a:extLst>
          </p:cNvPr>
          <p:cNvSpPr>
            <a:spLocks noGrp="1"/>
          </p:cNvSpPr>
          <p:nvPr>
            <p:ph idx="1"/>
          </p:nvPr>
        </p:nvSpPr>
        <p:spPr/>
        <p:txBody>
          <a:bodyPr/>
          <a:lstStyle/>
          <a:p>
            <a:pPr>
              <a:lnSpc>
                <a:spcPct val="150000"/>
              </a:lnSpc>
            </a:pPr>
            <a:r>
              <a:rPr lang="en-IE" i="1" dirty="0"/>
              <a:t>Lyons</a:t>
            </a:r>
            <a:r>
              <a:rPr lang="en-IE" dirty="0"/>
              <a:t> makes clear that there is a right to representation and cross-examination in a pre-disciplinary investigation – </a:t>
            </a:r>
            <a:r>
              <a:rPr lang="en-IE" b="1" dirty="0"/>
              <a:t>where there is a finding as a result of the investigation</a:t>
            </a:r>
            <a:endParaRPr lang="en-IE" dirty="0"/>
          </a:p>
          <a:p>
            <a:pPr>
              <a:lnSpc>
                <a:spcPct val="150000"/>
              </a:lnSpc>
            </a:pPr>
            <a:r>
              <a:rPr lang="en-IE" dirty="0"/>
              <a:t>The disciplinary stage here was to determine the disciplinary action </a:t>
            </a:r>
          </a:p>
          <a:p>
            <a:pPr>
              <a:lnSpc>
                <a:spcPct val="150000"/>
              </a:lnSpc>
            </a:pPr>
            <a:r>
              <a:rPr lang="en-IE" dirty="0"/>
              <a:t>Rights seem to be confined to stages where there is going to be a finding (</a:t>
            </a:r>
            <a:r>
              <a:rPr lang="en-IE" i="1" dirty="0"/>
              <a:t>N.M. </a:t>
            </a:r>
            <a:r>
              <a:rPr lang="en-IE" dirty="0"/>
              <a:t>suggests representation may be needed at interviews)</a:t>
            </a:r>
          </a:p>
        </p:txBody>
      </p:sp>
    </p:spTree>
    <p:extLst>
      <p:ext uri="{BB962C8B-B14F-4D97-AF65-F5344CB8AC3E}">
        <p14:creationId xmlns:p14="http://schemas.microsoft.com/office/powerpoint/2010/main" val="3236884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7A34C-D566-4254-91FB-897AF7165CEA}"/>
              </a:ext>
            </a:extLst>
          </p:cNvPr>
          <p:cNvSpPr>
            <a:spLocks noGrp="1"/>
          </p:cNvSpPr>
          <p:nvPr>
            <p:ph type="title"/>
          </p:nvPr>
        </p:nvSpPr>
        <p:spPr/>
        <p:txBody>
          <a:bodyPr/>
          <a:lstStyle/>
          <a:p>
            <a:pPr algn="ctr"/>
            <a:r>
              <a:rPr lang="en-GB" i="1" dirty="0">
                <a:effectLst>
                  <a:outerShdw blurRad="38100" dist="38100" dir="2700000" algn="tl">
                    <a:srgbClr val="000000">
                      <a:alpha val="43137"/>
                    </a:srgbClr>
                  </a:outerShdw>
                </a:effectLst>
              </a:rPr>
              <a:t>E.G. v Society of Actuaries in Ireland </a:t>
            </a:r>
            <a:r>
              <a:rPr lang="en-GB" dirty="0">
                <a:effectLst>
                  <a:outerShdw blurRad="38100" dist="38100" dir="2700000" algn="tl">
                    <a:srgbClr val="000000">
                      <a:alpha val="43137"/>
                    </a:srgbClr>
                  </a:outerShdw>
                </a:effectLst>
              </a:rPr>
              <a:t>[2017] IEHC 392</a:t>
            </a:r>
            <a:endParaRPr lang="en-IE"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3FA61FB-C631-4E2B-9E1E-8D0B60F3C325}"/>
              </a:ext>
            </a:extLst>
          </p:cNvPr>
          <p:cNvSpPr>
            <a:spLocks noGrp="1"/>
          </p:cNvSpPr>
          <p:nvPr>
            <p:ph idx="1"/>
          </p:nvPr>
        </p:nvSpPr>
        <p:spPr/>
        <p:txBody>
          <a:bodyPr/>
          <a:lstStyle/>
          <a:p>
            <a:endParaRPr lang="en-IE" dirty="0"/>
          </a:p>
          <a:p>
            <a:r>
              <a:rPr lang="en-IE" dirty="0"/>
              <a:t>Mr E.G. accused of professional misconduct</a:t>
            </a:r>
          </a:p>
          <a:p>
            <a:r>
              <a:rPr lang="en-IE" dirty="0"/>
              <a:t>Investigation committee had a defined role: (a) whether there was  prima facie evidence of misconduct, and (b) whether to refer the matter to a disciplinary tribunal</a:t>
            </a:r>
          </a:p>
          <a:p>
            <a:r>
              <a:rPr lang="en-IE" dirty="0"/>
              <a:t>Investigation stage did not make final or binding findings of fact</a:t>
            </a:r>
          </a:p>
          <a:p>
            <a:r>
              <a:rPr lang="en-IE" dirty="0"/>
              <a:t>Final decision on the finding of fact was left to a separate decision maker</a:t>
            </a:r>
          </a:p>
          <a:p>
            <a:endParaRPr lang="en-IE" dirty="0"/>
          </a:p>
        </p:txBody>
      </p:sp>
    </p:spTree>
    <p:extLst>
      <p:ext uri="{BB962C8B-B14F-4D97-AF65-F5344CB8AC3E}">
        <p14:creationId xmlns:p14="http://schemas.microsoft.com/office/powerpoint/2010/main" val="3517345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1FA9-8D8A-4505-82B4-FC524721F8B0}"/>
              </a:ext>
            </a:extLst>
          </p:cNvPr>
          <p:cNvSpPr>
            <a:spLocks noGrp="1"/>
          </p:cNvSpPr>
          <p:nvPr>
            <p:ph type="title"/>
          </p:nvPr>
        </p:nvSpPr>
        <p:spPr>
          <a:xfrm>
            <a:off x="838200" y="406399"/>
            <a:ext cx="10515600" cy="549275"/>
          </a:xfrm>
        </p:spPr>
        <p:txBody>
          <a:bodyPr>
            <a:normAutofit/>
          </a:bodyPr>
          <a:lstStyle/>
          <a:p>
            <a:r>
              <a:rPr lang="en-IE" sz="3200" dirty="0"/>
              <a:t>Mr Justice McDermott Held:</a:t>
            </a:r>
          </a:p>
        </p:txBody>
      </p:sp>
      <p:sp>
        <p:nvSpPr>
          <p:cNvPr id="3" name="Content Placeholder 2">
            <a:extLst>
              <a:ext uri="{FF2B5EF4-FFF2-40B4-BE49-F238E27FC236}">
                <a16:creationId xmlns:a16="http://schemas.microsoft.com/office/drawing/2014/main" id="{B82CB71E-34E8-4074-83EB-8EDB14DBB737}"/>
              </a:ext>
            </a:extLst>
          </p:cNvPr>
          <p:cNvSpPr>
            <a:spLocks noGrp="1"/>
          </p:cNvSpPr>
          <p:nvPr>
            <p:ph idx="1"/>
          </p:nvPr>
        </p:nvSpPr>
        <p:spPr>
          <a:xfrm>
            <a:off x="838200" y="914400"/>
            <a:ext cx="10515600" cy="5262563"/>
          </a:xfrm>
        </p:spPr>
        <p:txBody>
          <a:bodyPr>
            <a:normAutofit lnSpcReduction="10000"/>
          </a:bodyPr>
          <a:lstStyle/>
          <a:p>
            <a:r>
              <a:rPr lang="en-IE" i="1" dirty="0"/>
              <a:t>In the courts view it was not necessary for the first named respondent to afford to the applicant the full panoply of natural justice rights in the course of any investigation into his conduct . . . They were of course, obliged to treat him fairly but they were entitled to adopt less formal and more abridged procedures . . .</a:t>
            </a:r>
            <a:br>
              <a:rPr lang="en-IE" i="1" dirty="0"/>
            </a:br>
            <a:r>
              <a:rPr lang="en-IE" i="1" dirty="0"/>
              <a:t>. . . the full panoply of natural justice rights does not inexorably apply at every phase of an investigative process. An appropriate standard of fair procedures must be applied at all stages of a tiered process. There may be situations in which a stronger degree of procedural protection may be required having regard to the decision to be taken at an investigative stage or its potential consequences.</a:t>
            </a:r>
            <a:endParaRPr lang="en-IE" dirty="0"/>
          </a:p>
          <a:p>
            <a:r>
              <a:rPr lang="en-IE" i="1" dirty="0"/>
              <a:t>A full oral hearing will be required before the Disciplinary Tribunal following the referral </a:t>
            </a:r>
            <a:r>
              <a:rPr lang="en-IE" i="1" u="sng" dirty="0"/>
              <a:t>in the course of which the full panoply of rights will be available as set out in the Scheme as already described</a:t>
            </a:r>
            <a:r>
              <a:rPr lang="en-IE" i="1" dirty="0"/>
              <a:t>.</a:t>
            </a:r>
            <a:endParaRPr lang="en-IE" dirty="0"/>
          </a:p>
          <a:p>
            <a:endParaRPr lang="en-IE" dirty="0"/>
          </a:p>
        </p:txBody>
      </p:sp>
    </p:spTree>
    <p:extLst>
      <p:ext uri="{BB962C8B-B14F-4D97-AF65-F5344CB8AC3E}">
        <p14:creationId xmlns:p14="http://schemas.microsoft.com/office/powerpoint/2010/main" val="897393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AE59-890C-49C8-8A57-16CEDC7A46A6}"/>
              </a:ext>
            </a:extLst>
          </p:cNvPr>
          <p:cNvSpPr>
            <a:spLocks noGrp="1"/>
          </p:cNvSpPr>
          <p:nvPr>
            <p:ph type="title"/>
          </p:nvPr>
        </p:nvSpPr>
        <p:spPr>
          <a:xfrm>
            <a:off x="838200" y="365125"/>
            <a:ext cx="10515600" cy="854075"/>
          </a:xfrm>
        </p:spPr>
        <p:txBody>
          <a:bodyPr/>
          <a:lstStyle/>
          <a:p>
            <a:r>
              <a:rPr lang="en-IE" dirty="0"/>
              <a:t>Points of Note from </a:t>
            </a:r>
            <a:r>
              <a:rPr lang="en-IE" i="1" dirty="0"/>
              <a:t>E.G.</a:t>
            </a:r>
            <a:endParaRPr lang="en-IE" dirty="0"/>
          </a:p>
        </p:txBody>
      </p:sp>
      <p:sp>
        <p:nvSpPr>
          <p:cNvPr id="3" name="Content Placeholder 2">
            <a:extLst>
              <a:ext uri="{FF2B5EF4-FFF2-40B4-BE49-F238E27FC236}">
                <a16:creationId xmlns:a16="http://schemas.microsoft.com/office/drawing/2014/main" id="{52706314-915D-4912-9F64-941C976E293A}"/>
              </a:ext>
            </a:extLst>
          </p:cNvPr>
          <p:cNvSpPr>
            <a:spLocks noGrp="1"/>
          </p:cNvSpPr>
          <p:nvPr>
            <p:ph idx="1"/>
          </p:nvPr>
        </p:nvSpPr>
        <p:spPr>
          <a:xfrm>
            <a:off x="838200" y="1338470"/>
            <a:ext cx="10515600" cy="4838493"/>
          </a:xfrm>
        </p:spPr>
        <p:txBody>
          <a:bodyPr/>
          <a:lstStyle/>
          <a:p>
            <a:r>
              <a:rPr lang="en-IE" dirty="0"/>
              <a:t>Curtails the broad scope of </a:t>
            </a:r>
            <a:r>
              <a:rPr lang="en-IE" i="1" dirty="0"/>
              <a:t>Lyons</a:t>
            </a:r>
          </a:p>
          <a:p>
            <a:r>
              <a:rPr lang="en-IE" dirty="0"/>
              <a:t>Clarifies the position in preliminary steps which do not make determined findings of fact</a:t>
            </a:r>
          </a:p>
          <a:p>
            <a:r>
              <a:rPr lang="en-IE" dirty="0"/>
              <a:t>Allows for employers to adopt a more informal position in the early stages of investigations </a:t>
            </a:r>
          </a:p>
          <a:p>
            <a:r>
              <a:rPr lang="en-IE" dirty="0"/>
              <a:t>The full range of rights in terms of cross examination do come into force at a final decision making stage</a:t>
            </a:r>
          </a:p>
          <a:p>
            <a:endParaRPr lang="en-IE" dirty="0"/>
          </a:p>
        </p:txBody>
      </p:sp>
    </p:spTree>
    <p:extLst>
      <p:ext uri="{BB962C8B-B14F-4D97-AF65-F5344CB8AC3E}">
        <p14:creationId xmlns:p14="http://schemas.microsoft.com/office/powerpoint/2010/main" val="15728579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376</TotalTime>
  <Words>1863</Words>
  <Application>Microsoft Office PowerPoint</Application>
  <PresentationFormat>Widescreen</PresentationFormat>
  <Paragraphs>150</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Galway Solicitors Bar Association Employment Law Update</vt:lpstr>
      <vt:lpstr>PowerPoint Presentation</vt:lpstr>
      <vt:lpstr>Right to cross examine/legal representation </vt:lpstr>
      <vt:lpstr>Facts of Lyons</vt:lpstr>
      <vt:lpstr>PowerPoint Presentation</vt:lpstr>
      <vt:lpstr>Points of Note</vt:lpstr>
      <vt:lpstr>E.G. v Society of Actuaries in Ireland [2017] IEHC 392</vt:lpstr>
      <vt:lpstr>Mr Justice McDermott Held:</vt:lpstr>
      <vt:lpstr>Points of Note from E.G.</vt:lpstr>
      <vt:lpstr>N.M. v Limerick and Clare Education and Training Board</vt:lpstr>
      <vt:lpstr>Mr Justice McDermott Held:</vt:lpstr>
      <vt:lpstr>Points to Note</vt:lpstr>
      <vt:lpstr>Other Relevant High Court Decisions</vt:lpstr>
      <vt:lpstr>WRC Decisions</vt:lpstr>
      <vt:lpstr>Recap of Cross Examination and Representation</vt:lpstr>
      <vt:lpstr>Harassment</vt:lpstr>
      <vt:lpstr>Sexual Harassment</vt:lpstr>
      <vt:lpstr>Defence Open for Employers</vt:lpstr>
      <vt:lpstr>An Employer v A Worker EDA 0916</vt:lpstr>
      <vt:lpstr>McCanley v Dublin Bus [2016] 27 ELR 81</vt:lpstr>
      <vt:lpstr>A Receptionist v A Car Parts Company</vt:lpstr>
      <vt:lpstr>Age Discrimination: Retirement Ages</vt:lpstr>
      <vt:lpstr>Defences to Claims</vt:lpstr>
      <vt:lpstr>Code of Practice on Longer Working (SI 600/2017)</vt:lpstr>
      <vt:lpstr>Transdev v Michael Chrzanowski</vt:lpstr>
      <vt:lpstr>Transdev v Michael Chrzanowski Ctd.</vt:lpstr>
      <vt:lpstr>Thanks for listening, hope it wasn’t: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Galway Solicitors Bar Association Employment Law Update</dc:title>
  <dc:creator>Jason Murray</dc:creator>
  <cp:lastModifiedBy>Jason Murray</cp:lastModifiedBy>
  <cp:revision>31</cp:revision>
  <dcterms:created xsi:type="dcterms:W3CDTF">2018-05-09T15:04:13Z</dcterms:created>
  <dcterms:modified xsi:type="dcterms:W3CDTF">2018-05-09T21:20:32Z</dcterms:modified>
</cp:coreProperties>
</file>