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8"/>
  </p:handoutMasterIdLst>
  <p:sldIdLst>
    <p:sldId id="256" r:id="rId2"/>
    <p:sldId id="257" r:id="rId3"/>
    <p:sldId id="274" r:id="rId4"/>
    <p:sldId id="275" r:id="rId5"/>
    <p:sldId id="258" r:id="rId6"/>
    <p:sldId id="268" r:id="rId7"/>
    <p:sldId id="265" r:id="rId8"/>
    <p:sldId id="266" r:id="rId9"/>
    <p:sldId id="267" r:id="rId10"/>
    <p:sldId id="264" r:id="rId11"/>
    <p:sldId id="271" r:id="rId12"/>
    <p:sldId id="259" r:id="rId13"/>
    <p:sldId id="260" r:id="rId14"/>
    <p:sldId id="272" r:id="rId15"/>
    <p:sldId id="273" r:id="rId16"/>
    <p:sldId id="263" r:id="rId17"/>
  </p:sldIdLst>
  <p:sldSz cx="12192000" cy="6858000"/>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3884613" y="0"/>
            <a:ext cx="2971800" cy="499012"/>
          </a:xfrm>
          <a:prstGeom prst="rect">
            <a:avLst/>
          </a:prstGeom>
        </p:spPr>
        <p:txBody>
          <a:bodyPr vert="horz" lIns="91440" tIns="45720" rIns="91440" bIns="45720" rtlCol="0"/>
          <a:lstStyle>
            <a:lvl1pPr algn="r">
              <a:defRPr sz="1200"/>
            </a:lvl1pPr>
          </a:lstStyle>
          <a:p>
            <a:fld id="{971EAF9C-D2AC-41BF-BB4F-158AAA2D4635}" type="datetimeFigureOut">
              <a:rPr lang="en-IE" smtClean="0"/>
              <a:t>09/03/2015</a:t>
            </a:fld>
            <a:endParaRPr lang="en-IE"/>
          </a:p>
        </p:txBody>
      </p:sp>
      <p:sp>
        <p:nvSpPr>
          <p:cNvPr id="4" name="Footer Placeholder 3"/>
          <p:cNvSpPr>
            <a:spLocks noGrp="1"/>
          </p:cNvSpPr>
          <p:nvPr>
            <p:ph type="ftr" sz="quarter" idx="2"/>
          </p:nvPr>
        </p:nvSpPr>
        <p:spPr>
          <a:xfrm>
            <a:off x="0" y="9446678"/>
            <a:ext cx="2971800" cy="499011"/>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3884613" y="9446678"/>
            <a:ext cx="2971800" cy="499011"/>
          </a:xfrm>
          <a:prstGeom prst="rect">
            <a:avLst/>
          </a:prstGeom>
        </p:spPr>
        <p:txBody>
          <a:bodyPr vert="horz" lIns="91440" tIns="45720" rIns="91440" bIns="45720" rtlCol="0" anchor="b"/>
          <a:lstStyle>
            <a:lvl1pPr algn="r">
              <a:defRPr sz="1200"/>
            </a:lvl1pPr>
          </a:lstStyle>
          <a:p>
            <a:fld id="{60E70FE5-3C8C-4631-904C-B66AF154F247}" type="slidenum">
              <a:rPr lang="en-IE" smtClean="0"/>
              <a:t>‹#›</a:t>
            </a:fld>
            <a:endParaRPr lang="en-IE"/>
          </a:p>
        </p:txBody>
      </p:sp>
    </p:spTree>
    <p:extLst>
      <p:ext uri="{BB962C8B-B14F-4D97-AF65-F5344CB8AC3E}">
        <p14:creationId xmlns:p14="http://schemas.microsoft.com/office/powerpoint/2010/main" val="206443233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25F9058-7FB4-41D0-BA2E-9B41B9414501}" type="datetimeFigureOut">
              <a:rPr lang="en-IE" smtClean="0"/>
              <a:t>09/03/2015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365916B-6CA5-4859-BBFD-24983819D464}" type="slidenum">
              <a:rPr lang="en-IE" smtClean="0"/>
              <a:t>‹#›</a:t>
            </a:fld>
            <a:endParaRPr lang="en-I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5913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5F9058-7FB4-41D0-BA2E-9B41B9414501}" type="datetimeFigureOut">
              <a:rPr lang="en-IE" smtClean="0"/>
              <a:t>09/03/2015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365916B-6CA5-4859-BBFD-24983819D464}" type="slidenum">
              <a:rPr lang="en-IE" smtClean="0"/>
              <a:t>‹#›</a:t>
            </a:fld>
            <a:endParaRPr lang="en-IE"/>
          </a:p>
        </p:txBody>
      </p:sp>
    </p:spTree>
    <p:extLst>
      <p:ext uri="{BB962C8B-B14F-4D97-AF65-F5344CB8AC3E}">
        <p14:creationId xmlns:p14="http://schemas.microsoft.com/office/powerpoint/2010/main" val="197071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5F9058-7FB4-41D0-BA2E-9B41B9414501}" type="datetimeFigureOut">
              <a:rPr lang="en-IE" smtClean="0"/>
              <a:t>09/03/2015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365916B-6CA5-4859-BBFD-24983819D464}" type="slidenum">
              <a:rPr lang="en-IE" smtClean="0"/>
              <a:t>‹#›</a:t>
            </a:fld>
            <a:endParaRPr lang="en-IE"/>
          </a:p>
        </p:txBody>
      </p:sp>
    </p:spTree>
    <p:extLst>
      <p:ext uri="{BB962C8B-B14F-4D97-AF65-F5344CB8AC3E}">
        <p14:creationId xmlns:p14="http://schemas.microsoft.com/office/powerpoint/2010/main" val="49817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5F9058-7FB4-41D0-BA2E-9B41B9414501}" type="datetimeFigureOut">
              <a:rPr lang="en-IE" smtClean="0"/>
              <a:t>09/03/2015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365916B-6CA5-4859-BBFD-24983819D464}" type="slidenum">
              <a:rPr lang="en-IE" smtClean="0"/>
              <a:t>‹#›</a:t>
            </a:fld>
            <a:endParaRPr lang="en-IE"/>
          </a:p>
        </p:txBody>
      </p:sp>
    </p:spTree>
    <p:extLst>
      <p:ext uri="{BB962C8B-B14F-4D97-AF65-F5344CB8AC3E}">
        <p14:creationId xmlns:p14="http://schemas.microsoft.com/office/powerpoint/2010/main" val="718714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5F9058-7FB4-41D0-BA2E-9B41B9414501}" type="datetimeFigureOut">
              <a:rPr lang="en-IE" smtClean="0"/>
              <a:t>09/03/2015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365916B-6CA5-4859-BBFD-24983819D464}" type="slidenum">
              <a:rPr lang="en-IE" smtClean="0"/>
              <a:t>‹#›</a:t>
            </a:fld>
            <a:endParaRPr lang="en-I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5945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5F9058-7FB4-41D0-BA2E-9B41B9414501}" type="datetimeFigureOut">
              <a:rPr lang="en-IE" smtClean="0"/>
              <a:t>09/03/2015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B365916B-6CA5-4859-BBFD-24983819D464}" type="slidenum">
              <a:rPr lang="en-IE" smtClean="0"/>
              <a:t>‹#›</a:t>
            </a:fld>
            <a:endParaRPr lang="en-IE"/>
          </a:p>
        </p:txBody>
      </p:sp>
    </p:spTree>
    <p:extLst>
      <p:ext uri="{BB962C8B-B14F-4D97-AF65-F5344CB8AC3E}">
        <p14:creationId xmlns:p14="http://schemas.microsoft.com/office/powerpoint/2010/main" val="2314123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25F9058-7FB4-41D0-BA2E-9B41B9414501}" type="datetimeFigureOut">
              <a:rPr lang="en-IE" smtClean="0"/>
              <a:t>09/03/2015</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B365916B-6CA5-4859-BBFD-24983819D464}" type="slidenum">
              <a:rPr lang="en-IE" smtClean="0"/>
              <a:t>‹#›</a:t>
            </a:fld>
            <a:endParaRPr lang="en-IE"/>
          </a:p>
        </p:txBody>
      </p:sp>
    </p:spTree>
    <p:extLst>
      <p:ext uri="{BB962C8B-B14F-4D97-AF65-F5344CB8AC3E}">
        <p14:creationId xmlns:p14="http://schemas.microsoft.com/office/powerpoint/2010/main" val="945541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25F9058-7FB4-41D0-BA2E-9B41B9414501}" type="datetimeFigureOut">
              <a:rPr lang="en-IE" smtClean="0"/>
              <a:t>09/03/2015</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B365916B-6CA5-4859-BBFD-24983819D464}" type="slidenum">
              <a:rPr lang="en-IE" smtClean="0"/>
              <a:t>‹#›</a:t>
            </a:fld>
            <a:endParaRPr lang="en-IE"/>
          </a:p>
        </p:txBody>
      </p:sp>
    </p:spTree>
    <p:extLst>
      <p:ext uri="{BB962C8B-B14F-4D97-AF65-F5344CB8AC3E}">
        <p14:creationId xmlns:p14="http://schemas.microsoft.com/office/powerpoint/2010/main" val="1394775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25F9058-7FB4-41D0-BA2E-9B41B9414501}" type="datetimeFigureOut">
              <a:rPr lang="en-IE" smtClean="0"/>
              <a:t>09/03/2015</a:t>
            </a:fld>
            <a:endParaRPr lang="en-IE"/>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IE"/>
          </a:p>
        </p:txBody>
      </p:sp>
      <p:sp>
        <p:nvSpPr>
          <p:cNvPr id="9" name="Slide Number Placeholder 8"/>
          <p:cNvSpPr>
            <a:spLocks noGrp="1"/>
          </p:cNvSpPr>
          <p:nvPr>
            <p:ph type="sldNum" sz="quarter" idx="12"/>
          </p:nvPr>
        </p:nvSpPr>
        <p:spPr/>
        <p:txBody>
          <a:bodyPr/>
          <a:lstStyle/>
          <a:p>
            <a:fld id="{B365916B-6CA5-4859-BBFD-24983819D464}" type="slidenum">
              <a:rPr lang="en-IE" smtClean="0"/>
              <a:t>‹#›</a:t>
            </a:fld>
            <a:endParaRPr lang="en-IE"/>
          </a:p>
        </p:txBody>
      </p:sp>
    </p:spTree>
    <p:extLst>
      <p:ext uri="{BB962C8B-B14F-4D97-AF65-F5344CB8AC3E}">
        <p14:creationId xmlns:p14="http://schemas.microsoft.com/office/powerpoint/2010/main" val="1824763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25F9058-7FB4-41D0-BA2E-9B41B9414501}" type="datetimeFigureOut">
              <a:rPr lang="en-IE" smtClean="0"/>
              <a:t>09/03/2015</a:t>
            </a:fld>
            <a:endParaRPr lang="en-IE"/>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IE"/>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365916B-6CA5-4859-BBFD-24983819D464}" type="slidenum">
              <a:rPr lang="en-IE" smtClean="0"/>
              <a:t>‹#›</a:t>
            </a:fld>
            <a:endParaRPr lang="en-IE"/>
          </a:p>
        </p:txBody>
      </p:sp>
    </p:spTree>
    <p:extLst>
      <p:ext uri="{BB962C8B-B14F-4D97-AF65-F5344CB8AC3E}">
        <p14:creationId xmlns:p14="http://schemas.microsoft.com/office/powerpoint/2010/main" val="563322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5F9058-7FB4-41D0-BA2E-9B41B9414501}" type="datetimeFigureOut">
              <a:rPr lang="en-IE" smtClean="0"/>
              <a:t>09/03/2015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B365916B-6CA5-4859-BBFD-24983819D464}" type="slidenum">
              <a:rPr lang="en-IE" smtClean="0"/>
              <a:t>‹#›</a:t>
            </a:fld>
            <a:endParaRPr lang="en-IE"/>
          </a:p>
        </p:txBody>
      </p:sp>
    </p:spTree>
    <p:extLst>
      <p:ext uri="{BB962C8B-B14F-4D97-AF65-F5344CB8AC3E}">
        <p14:creationId xmlns:p14="http://schemas.microsoft.com/office/powerpoint/2010/main" val="2146809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25F9058-7FB4-41D0-BA2E-9B41B9414501}" type="datetimeFigureOut">
              <a:rPr lang="en-IE" smtClean="0"/>
              <a:t>09/03/2015</a:t>
            </a:fld>
            <a:endParaRPr lang="en-IE"/>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IE"/>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365916B-6CA5-4859-BBFD-24983819D464}" type="slidenum">
              <a:rPr lang="en-IE" smtClean="0"/>
              <a:t>‹#›</a:t>
            </a:fld>
            <a:endParaRPr lang="en-IE"/>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83292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oireachtas.ie/documents/bills28/bills/2015/1415/b1415d-memo.pdf" TargetMode="External"/><Relationship Id="rId2" Type="http://schemas.openxmlformats.org/officeDocument/2006/relationships/hyperlink" Target="http://www.oireachtas.ie/documents/bills28/bills/2015/1415/b1415d.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Child and Family Relationships Bill 2015</a:t>
            </a:r>
            <a:endParaRPr lang="en-IE" dirty="0"/>
          </a:p>
        </p:txBody>
      </p:sp>
      <p:sp>
        <p:nvSpPr>
          <p:cNvPr id="3" name="Subtitle 2"/>
          <p:cNvSpPr>
            <a:spLocks noGrp="1"/>
          </p:cNvSpPr>
          <p:nvPr>
            <p:ph type="subTitle" idx="1"/>
          </p:nvPr>
        </p:nvSpPr>
        <p:spPr/>
        <p:txBody>
          <a:bodyPr/>
          <a:lstStyle/>
          <a:p>
            <a:r>
              <a:rPr lang="en-IE" dirty="0" smtClean="0"/>
              <a:t>This bill is intended to be passed into law before the referendum on same sex marriage on 22</a:t>
            </a:r>
            <a:r>
              <a:rPr lang="en-IE" baseline="30000" dirty="0" smtClean="0"/>
              <a:t>nd</a:t>
            </a:r>
            <a:r>
              <a:rPr lang="en-IE" dirty="0" smtClean="0"/>
              <a:t> May</a:t>
            </a:r>
            <a:endParaRPr lang="en-IE" dirty="0"/>
          </a:p>
        </p:txBody>
      </p:sp>
    </p:spTree>
    <p:extLst>
      <p:ext uri="{BB962C8B-B14F-4D97-AF65-F5344CB8AC3E}">
        <p14:creationId xmlns:p14="http://schemas.microsoft.com/office/powerpoint/2010/main" val="1600407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Removal of persons as guardians</a:t>
            </a:r>
            <a:endParaRPr lang="en-IE" dirty="0"/>
          </a:p>
        </p:txBody>
      </p:sp>
      <p:sp>
        <p:nvSpPr>
          <p:cNvPr id="3" name="Content Placeholder 2"/>
          <p:cNvSpPr>
            <a:spLocks noGrp="1"/>
          </p:cNvSpPr>
          <p:nvPr>
            <p:ph idx="1"/>
          </p:nvPr>
        </p:nvSpPr>
        <p:spPr/>
        <p:txBody>
          <a:bodyPr>
            <a:normAutofit/>
          </a:bodyPr>
          <a:lstStyle/>
          <a:p>
            <a:r>
              <a:rPr lang="en-IE" dirty="0" smtClean="0"/>
              <a:t>Section 8, 1964 Act amended by section 47 of the Bill</a:t>
            </a:r>
          </a:p>
          <a:p>
            <a:r>
              <a:rPr lang="en-IE" dirty="0" smtClean="0"/>
              <a:t>Court can remove a testamentary guardian, court-appointed guardian and certain parents (birth mother and marital father cannot be removed)</a:t>
            </a:r>
          </a:p>
          <a:p>
            <a:r>
              <a:rPr lang="en-IE" dirty="0" smtClean="0"/>
              <a:t>Can do so where: there is another guardian in place or about to be appointed;  it is in the best interests of the child to do so; for substantial reasons that the court considers makes it desirable or necessary to do so; where the guardian consents to his/her removal; where the guardian is unable or unwilling to exercise the rights and responsibilities of guardianship; where the guardian has failed in his/her duty to the child so that the welfare and safety of the child could be affected if the guardian were not removed</a:t>
            </a:r>
          </a:p>
          <a:p>
            <a:endParaRPr lang="en-IE" dirty="0" smtClean="0"/>
          </a:p>
        </p:txBody>
      </p:sp>
    </p:spTree>
    <p:extLst>
      <p:ext uri="{BB962C8B-B14F-4D97-AF65-F5344CB8AC3E}">
        <p14:creationId xmlns:p14="http://schemas.microsoft.com/office/powerpoint/2010/main" val="3278643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Custody and access</a:t>
            </a:r>
            <a:endParaRPr lang="en-IE" dirty="0"/>
          </a:p>
        </p:txBody>
      </p:sp>
      <p:sp>
        <p:nvSpPr>
          <p:cNvPr id="3" name="Content Placeholder 2"/>
          <p:cNvSpPr>
            <a:spLocks noGrp="1"/>
          </p:cNvSpPr>
          <p:nvPr>
            <p:ph idx="1"/>
          </p:nvPr>
        </p:nvSpPr>
        <p:spPr/>
        <p:txBody>
          <a:bodyPr>
            <a:normAutofit fontScale="92500" lnSpcReduction="20000"/>
          </a:bodyPr>
          <a:lstStyle/>
          <a:p>
            <a:r>
              <a:rPr lang="en-IE" dirty="0" smtClean="0"/>
              <a:t>Section 11B of the 1964 Act is amended to abolish the two step process that currently exists for relatives or persons with whom the child resides to apply for access (Grandparent access)</a:t>
            </a:r>
          </a:p>
          <a:p>
            <a:r>
              <a:rPr lang="en-IE" dirty="0" smtClean="0"/>
              <a:t>Section 11E is inserted and it expands the persons who can apply for custody of a child. These are:</a:t>
            </a:r>
          </a:p>
          <a:p>
            <a:r>
              <a:rPr lang="en-IE" dirty="0" smtClean="0"/>
              <a:t>(1) a relative of a child (2) a spouse or civil partner of the parent who has shared responsibility with the parent for the child’s day-to-day care for more than 2 years (3) a person who has cohabited with the child’s parent for over 3 years and has shared responsibility with the parent for the child’s day-to-day care for more than 2 years or (4) an adult who has provided day-to-day care for the child for more than 12 months where there is no parent or guardian willing or able to assume guardianship rights and responsibilities in respect of the child</a:t>
            </a:r>
          </a:p>
          <a:p>
            <a:r>
              <a:rPr lang="en-IE" dirty="0" smtClean="0"/>
              <a:t>Court cannot make an order without the consent of each guardian of the child unless it is in the best interests of the child to dispense with consent</a:t>
            </a:r>
          </a:p>
          <a:p>
            <a:r>
              <a:rPr lang="en-IE" dirty="0" smtClean="0"/>
              <a:t>Court may also granted custody jointly between a parent and one of the categories of person above and may specify the residential arrangements for the child including any access issues</a:t>
            </a:r>
          </a:p>
          <a:p>
            <a:r>
              <a:rPr lang="en-IE" dirty="0" smtClean="0"/>
              <a:t>Section 12A is inserted giving the courts the power to make additional orders including allowing the court to hold a child’s passport or order that a person retain the passport </a:t>
            </a:r>
            <a:endParaRPr lang="en-IE" dirty="0"/>
          </a:p>
        </p:txBody>
      </p:sp>
    </p:spTree>
    <p:extLst>
      <p:ext uri="{BB962C8B-B14F-4D97-AF65-F5344CB8AC3E}">
        <p14:creationId xmlns:p14="http://schemas.microsoft.com/office/powerpoint/2010/main" val="2600649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Maintenance</a:t>
            </a:r>
            <a:endParaRPr lang="en-IE" dirty="0"/>
          </a:p>
        </p:txBody>
      </p:sp>
      <p:sp>
        <p:nvSpPr>
          <p:cNvPr id="3" name="Content Placeholder 2"/>
          <p:cNvSpPr>
            <a:spLocks noGrp="1"/>
          </p:cNvSpPr>
          <p:nvPr>
            <p:ph idx="1"/>
          </p:nvPr>
        </p:nvSpPr>
        <p:spPr/>
        <p:txBody>
          <a:bodyPr>
            <a:normAutofit/>
          </a:bodyPr>
          <a:lstStyle/>
          <a:p>
            <a:r>
              <a:rPr lang="en-IE" dirty="0" smtClean="0"/>
              <a:t>Section 42 amends section 5(2) of the Guardianship of Infants Act 1964 by providing that periodical payments of €150 per child may be ordered in addition to lump sums of €15,000 for the benefit of a child</a:t>
            </a:r>
          </a:p>
          <a:p>
            <a:r>
              <a:rPr lang="en-IE" dirty="0" smtClean="0"/>
              <a:t>Expanded definition of persons who can be ordered to pay maintenance for a dependant child: the cohabitant of another cohabitant who is the parent of a dependant child (or in loco parentis of a dependant child) can be ordered to pay maintenance in respect of that child. The maintenance debtor must be a guardian of the child before such an application can be made.  A person other than a parent who is caring for a child may also apply for maintenance from the cohabitant. Note maintenance payments end at 18 years of age in this context.</a:t>
            </a:r>
          </a:p>
          <a:p>
            <a:r>
              <a:rPr lang="en-IE" dirty="0" smtClean="0"/>
              <a:t>A civil partner may apply for maintenance from the other civil partner for a dependant child (even in cases where the child has not been adopted by both parties) – section 129 Bill</a:t>
            </a:r>
          </a:p>
          <a:p>
            <a:endParaRPr lang="en-IE" dirty="0" smtClean="0"/>
          </a:p>
          <a:p>
            <a:endParaRPr lang="en-IE" dirty="0"/>
          </a:p>
        </p:txBody>
      </p:sp>
    </p:spTree>
    <p:extLst>
      <p:ext uri="{BB962C8B-B14F-4D97-AF65-F5344CB8AC3E}">
        <p14:creationId xmlns:p14="http://schemas.microsoft.com/office/powerpoint/2010/main" val="2587396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Adoption</a:t>
            </a:r>
            <a:endParaRPr lang="en-IE" dirty="0"/>
          </a:p>
        </p:txBody>
      </p:sp>
      <p:sp>
        <p:nvSpPr>
          <p:cNvPr id="3" name="Content Placeholder 2"/>
          <p:cNvSpPr>
            <a:spLocks noGrp="1"/>
          </p:cNvSpPr>
          <p:nvPr>
            <p:ph idx="1"/>
          </p:nvPr>
        </p:nvSpPr>
        <p:spPr/>
        <p:txBody>
          <a:bodyPr>
            <a:normAutofit/>
          </a:bodyPr>
          <a:lstStyle/>
          <a:p>
            <a:r>
              <a:rPr lang="en-IE" dirty="0" smtClean="0"/>
              <a:t>Categories of persons who can adopt now includes civil partners and co-habiting couples (whether of the same or opposite sex) who have lived together for more than 3 years (note </a:t>
            </a:r>
            <a:r>
              <a:rPr lang="en-IE" b="1" dirty="0" smtClean="0"/>
              <a:t>not </a:t>
            </a:r>
            <a:r>
              <a:rPr lang="en-IE" dirty="0" smtClean="0"/>
              <a:t>the same definition of co-habitant that is contained in 2010 Act)</a:t>
            </a:r>
          </a:p>
          <a:p>
            <a:r>
              <a:rPr lang="en-IE" dirty="0" smtClean="0"/>
              <a:t>Definition of ‘father’ includes a person who has been recognised as the parent of a donor conceived child</a:t>
            </a:r>
          </a:p>
          <a:p>
            <a:r>
              <a:rPr lang="en-IE" dirty="0" smtClean="0"/>
              <a:t>Definition of ‘guardian’ includes guardians who are not the parents of a child (unless right to consent to adoption was excluded as one of the rights attaching to their guardianship)</a:t>
            </a:r>
          </a:p>
          <a:p>
            <a:r>
              <a:rPr lang="en-IE" dirty="0" smtClean="0"/>
              <a:t>Same sex female couples can place a child for adoption so Bill provides a definition of a ‘second female parent’ who is not the mother of the child but who is recognised as the parent of a donor conceived child.  This second parent must be informed on the same basis as a father of the placing of a child for adoption</a:t>
            </a:r>
            <a:endParaRPr lang="en-IE" dirty="0"/>
          </a:p>
        </p:txBody>
      </p:sp>
    </p:spTree>
    <p:extLst>
      <p:ext uri="{BB962C8B-B14F-4D97-AF65-F5344CB8AC3E}">
        <p14:creationId xmlns:p14="http://schemas.microsoft.com/office/powerpoint/2010/main" val="729341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Declarations of parentage</a:t>
            </a:r>
            <a:endParaRPr lang="en-IE" dirty="0"/>
          </a:p>
        </p:txBody>
      </p:sp>
      <p:sp>
        <p:nvSpPr>
          <p:cNvPr id="3" name="Content Placeholder 2"/>
          <p:cNvSpPr>
            <a:spLocks noGrp="1"/>
          </p:cNvSpPr>
          <p:nvPr>
            <p:ph idx="1"/>
          </p:nvPr>
        </p:nvSpPr>
        <p:spPr/>
        <p:txBody>
          <a:bodyPr>
            <a:normAutofit fontScale="92500"/>
          </a:bodyPr>
          <a:lstStyle/>
          <a:p>
            <a:r>
              <a:rPr lang="en-IE" dirty="0" smtClean="0"/>
              <a:t>Status of Children Act 1987 amended to allow for change in procedure for declaration of parentage</a:t>
            </a:r>
          </a:p>
          <a:p>
            <a:r>
              <a:rPr lang="en-IE" dirty="0" smtClean="0"/>
              <a:t>Categories of person that can apply are broader: the person whose parentage is in question; a person alleging that s/he is the parent; a person alleging that s/he is not the parent. In the case of the latter two categories, the person whose parentage is in question must be put on notice of the application</a:t>
            </a:r>
          </a:p>
          <a:p>
            <a:r>
              <a:rPr lang="en-IE" dirty="0" smtClean="0"/>
              <a:t>Court no longer has discretion to refuse to hear such an application and it can make a declaration that a person is or is not the parent of a child</a:t>
            </a:r>
          </a:p>
          <a:p>
            <a:r>
              <a:rPr lang="en-IE" dirty="0" smtClean="0"/>
              <a:t>NB: the term parent in this context excludes ‘donor’ within the meaning of the Act</a:t>
            </a:r>
          </a:p>
          <a:p>
            <a:r>
              <a:rPr lang="en-IE" dirty="0" smtClean="0"/>
              <a:t>Terms ‘blood test/blood sample’ are replaced by ‘DNA sample’ and ‘bodily sample’</a:t>
            </a:r>
          </a:p>
          <a:p>
            <a:r>
              <a:rPr lang="en-IE" dirty="0" smtClean="0"/>
              <a:t>Presumptions of parentage: Husband of a woman will no longer be presumed to the father of her child if child is born more than 10 months after the date of separation (includes date of judicial separation or any other clear evidence of date of separation from the woman)</a:t>
            </a:r>
            <a:endParaRPr lang="en-IE" dirty="0"/>
          </a:p>
        </p:txBody>
      </p:sp>
    </p:spTree>
    <p:extLst>
      <p:ext uri="{BB962C8B-B14F-4D97-AF65-F5344CB8AC3E}">
        <p14:creationId xmlns:p14="http://schemas.microsoft.com/office/powerpoint/2010/main" val="3120296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Miscellaneous provisions</a:t>
            </a:r>
            <a:endParaRPr lang="en-IE" dirty="0"/>
          </a:p>
        </p:txBody>
      </p:sp>
      <p:sp>
        <p:nvSpPr>
          <p:cNvPr id="3" name="Content Placeholder 2"/>
          <p:cNvSpPr>
            <a:spLocks noGrp="1"/>
          </p:cNvSpPr>
          <p:nvPr>
            <p:ph idx="1"/>
          </p:nvPr>
        </p:nvSpPr>
        <p:spPr/>
        <p:txBody>
          <a:bodyPr>
            <a:normAutofit lnSpcReduction="10000"/>
          </a:bodyPr>
          <a:lstStyle/>
          <a:p>
            <a:r>
              <a:rPr lang="en-IE" dirty="0" smtClean="0"/>
              <a:t>New section 18A, 1964 Act refers to enforcement of orders</a:t>
            </a:r>
          </a:p>
          <a:p>
            <a:r>
              <a:rPr lang="en-IE" dirty="0" smtClean="0"/>
              <a:t>Enforcement orders where a parent or guardian of a child where access with the other parent/guardian has been unreasonably withheld</a:t>
            </a:r>
          </a:p>
          <a:p>
            <a:r>
              <a:rPr lang="en-IE" dirty="0" smtClean="0"/>
              <a:t>Court can order extra time for denied parent/guardian in order to ‘re-build’ relationship; can order parent in default to reimburse denied parent for any expenses incurred and can order that parties attend post separation counselling, mediation etc.</a:t>
            </a:r>
          </a:p>
          <a:p>
            <a:r>
              <a:rPr lang="en-IE" dirty="0" smtClean="0"/>
              <a:t>Section 18D also allows parent/guardian who has custody of child to seek reimbursement of expenses (including travel expenses and remuneration) from parent/guardian where the other parent/guardian fails to exercise court ordered rights</a:t>
            </a:r>
          </a:p>
          <a:p>
            <a:r>
              <a:rPr lang="en-IE" dirty="0" smtClean="0"/>
              <a:t>NB: section 23, 1964 amended whereby an admission of abuse (or risk of abuse) made during mediation will now be admissible in later court proceedings.  This includes an admission by a child or by one of the parties to the mediation</a:t>
            </a:r>
            <a:endParaRPr lang="en-IE" dirty="0"/>
          </a:p>
        </p:txBody>
      </p:sp>
    </p:spTree>
    <p:extLst>
      <p:ext uri="{BB962C8B-B14F-4D97-AF65-F5344CB8AC3E}">
        <p14:creationId xmlns:p14="http://schemas.microsoft.com/office/powerpoint/2010/main" val="1031521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Conclusion</a:t>
            </a:r>
            <a:endParaRPr lang="en-IE" dirty="0"/>
          </a:p>
        </p:txBody>
      </p:sp>
      <p:sp>
        <p:nvSpPr>
          <p:cNvPr id="3" name="Content Placeholder 2"/>
          <p:cNvSpPr>
            <a:spLocks noGrp="1"/>
          </p:cNvSpPr>
          <p:nvPr>
            <p:ph idx="1"/>
          </p:nvPr>
        </p:nvSpPr>
        <p:spPr/>
        <p:txBody>
          <a:bodyPr/>
          <a:lstStyle/>
          <a:p>
            <a:r>
              <a:rPr lang="en-IE" dirty="0" smtClean="0"/>
              <a:t>Surrogacy specifically excluded from legislation but is intended to be regulated in separate, specific legislation</a:t>
            </a:r>
          </a:p>
          <a:p>
            <a:r>
              <a:rPr lang="en-IE" dirty="0" smtClean="0"/>
              <a:t>This Bill is not at the final stages and significant changes may be made yet, most notably in two areas: granting automatic guardianship to ALL fathers (regardless of whether they ever lived with the mother or child)  and creating a national register of ‘guardianship agreements’ </a:t>
            </a:r>
            <a:r>
              <a:rPr lang="en-IE" dirty="0" err="1" smtClean="0"/>
              <a:t>ie</a:t>
            </a:r>
            <a:r>
              <a:rPr lang="en-IE" dirty="0" smtClean="0"/>
              <a:t> where the mother agrees to appoint the father as </a:t>
            </a:r>
            <a:r>
              <a:rPr lang="en-IE" dirty="0" smtClean="0"/>
              <a:t>guardian.</a:t>
            </a:r>
            <a:endParaRPr lang="en-IE" dirty="0"/>
          </a:p>
          <a:p>
            <a:r>
              <a:rPr lang="en-IE" dirty="0" smtClean="0"/>
              <a:t>Link to the </a:t>
            </a:r>
            <a:r>
              <a:rPr lang="en-IE" dirty="0"/>
              <a:t>Bill: </a:t>
            </a:r>
            <a:r>
              <a:rPr lang="en-IE" dirty="0">
                <a:hlinkClick r:id="rId2"/>
              </a:rPr>
              <a:t>http</a:t>
            </a:r>
            <a:r>
              <a:rPr lang="en-IE">
                <a:hlinkClick r:id="rId2"/>
              </a:rPr>
              <a:t>://</a:t>
            </a:r>
            <a:r>
              <a:rPr lang="en-IE" smtClean="0">
                <a:hlinkClick r:id="rId2"/>
              </a:rPr>
              <a:t>www.oireachtas.ie/documents/bills28/bills/2015/1415/b1415d.pdf</a:t>
            </a:r>
            <a:endParaRPr lang="en-IE" dirty="0" smtClean="0"/>
          </a:p>
          <a:p>
            <a:r>
              <a:rPr lang="en-IE" dirty="0" smtClean="0"/>
              <a:t>Explanatory </a:t>
            </a:r>
            <a:r>
              <a:rPr lang="en-IE" dirty="0"/>
              <a:t>memorandum:  </a:t>
            </a:r>
            <a:r>
              <a:rPr lang="en-IE" dirty="0">
                <a:hlinkClick r:id="rId3"/>
              </a:rPr>
              <a:t>http://</a:t>
            </a:r>
            <a:r>
              <a:rPr lang="en-IE" dirty="0" smtClean="0">
                <a:hlinkClick r:id="rId3"/>
              </a:rPr>
              <a:t>www.oireachtas.ie/documents/bills28/bills/2015/1415/b1415d-memo.pdf</a:t>
            </a:r>
            <a:endParaRPr lang="en-IE" dirty="0" smtClean="0"/>
          </a:p>
          <a:p>
            <a:r>
              <a:rPr lang="en-IE" dirty="0" smtClean="0"/>
              <a:t>(Warning there are some mistakes in the Explanatory Memorandum!)</a:t>
            </a:r>
            <a:endParaRPr lang="en-IE" dirty="0"/>
          </a:p>
        </p:txBody>
      </p:sp>
    </p:spTree>
    <p:extLst>
      <p:ext uri="{BB962C8B-B14F-4D97-AF65-F5344CB8AC3E}">
        <p14:creationId xmlns:p14="http://schemas.microsoft.com/office/powerpoint/2010/main" val="3682671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Extensive reform of family law</a:t>
            </a:r>
            <a:endParaRPr lang="en-IE" dirty="0"/>
          </a:p>
        </p:txBody>
      </p:sp>
      <p:sp>
        <p:nvSpPr>
          <p:cNvPr id="3" name="Content Placeholder 2"/>
          <p:cNvSpPr>
            <a:spLocks noGrp="1"/>
          </p:cNvSpPr>
          <p:nvPr>
            <p:ph idx="1"/>
          </p:nvPr>
        </p:nvSpPr>
        <p:spPr/>
        <p:txBody>
          <a:bodyPr/>
          <a:lstStyle/>
          <a:p>
            <a:r>
              <a:rPr lang="en-IE" dirty="0" smtClean="0"/>
              <a:t>Bill is described as the greatest reform of family law in a generation (Civil Partnership &amp; Cohabitants Act was hailed as same!)</a:t>
            </a:r>
          </a:p>
          <a:p>
            <a:r>
              <a:rPr lang="en-IE" dirty="0" smtClean="0"/>
              <a:t>Contains 13 parts and amends 24 separate pieces of legislation</a:t>
            </a:r>
          </a:p>
          <a:p>
            <a:r>
              <a:rPr lang="en-IE" dirty="0" smtClean="0"/>
              <a:t>Designed to address diverse nature of family relationships and to give greater rights to those living in non-marital family units</a:t>
            </a:r>
          </a:p>
          <a:p>
            <a:r>
              <a:rPr lang="en-IE" dirty="0" smtClean="0"/>
              <a:t>Also intends to protect children by allowing a greater range of persons to apply for guardianship, custody and access</a:t>
            </a:r>
          </a:p>
          <a:p>
            <a:r>
              <a:rPr lang="en-IE" dirty="0" smtClean="0"/>
              <a:t>Bill changes those traditional terms to ‘parental responsibility’, ‘day to day care’ and ‘contact’ </a:t>
            </a:r>
            <a:endParaRPr lang="en-IE" dirty="0"/>
          </a:p>
        </p:txBody>
      </p:sp>
    </p:spTree>
    <p:extLst>
      <p:ext uri="{BB962C8B-B14F-4D97-AF65-F5344CB8AC3E}">
        <p14:creationId xmlns:p14="http://schemas.microsoft.com/office/powerpoint/2010/main" val="1628008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A</a:t>
            </a:r>
            <a:r>
              <a:rPr lang="en-IE" dirty="0" smtClean="0"/>
              <a:t>ssisted Human Reproduction</a:t>
            </a:r>
            <a:endParaRPr lang="en-IE" dirty="0"/>
          </a:p>
        </p:txBody>
      </p:sp>
      <p:sp>
        <p:nvSpPr>
          <p:cNvPr id="3" name="Content Placeholder 2"/>
          <p:cNvSpPr>
            <a:spLocks noGrp="1"/>
          </p:cNvSpPr>
          <p:nvPr>
            <p:ph idx="1"/>
          </p:nvPr>
        </p:nvSpPr>
        <p:spPr/>
        <p:txBody>
          <a:bodyPr>
            <a:normAutofit/>
          </a:bodyPr>
          <a:lstStyle/>
          <a:p>
            <a:r>
              <a:rPr lang="en-IE" dirty="0" smtClean="0"/>
              <a:t>Concept of ‘second parent’ created. This gives parental rights to the non-biological ‘parent’ partner of the child’s actual biological parent. The donor will have no rights in respect of the child. Donors may make a ‘directed donation’ to a specific mother or couple</a:t>
            </a:r>
          </a:p>
          <a:p>
            <a:r>
              <a:rPr lang="en-IE" dirty="0" smtClean="0"/>
              <a:t>A spouse, civil partner or  cohabitant may become the second parent (and thereby a guardian) of their partner’s donor conceived child with the consent of the mother.  The ‘second parent’ must have given their consent prior to the partner undergoing the procedure</a:t>
            </a:r>
          </a:p>
          <a:p>
            <a:r>
              <a:rPr lang="en-IE" dirty="0" smtClean="0"/>
              <a:t>Allows for the registration of the second parent as parent on the child’s birth certificate</a:t>
            </a:r>
          </a:p>
          <a:p>
            <a:r>
              <a:rPr lang="en-IE" dirty="0" smtClean="0"/>
              <a:t>Anonymous donations are prohibited and a national donor conceived person register will be created in order to allow such a person to trace his/her identity</a:t>
            </a:r>
          </a:p>
          <a:p>
            <a:r>
              <a:rPr lang="en-IE" dirty="0" smtClean="0"/>
              <a:t>Donor Assisted Human Reproduction facilities are required to register and to retain specified information in respect of donors and users of its service</a:t>
            </a:r>
            <a:endParaRPr lang="en-IE" dirty="0"/>
          </a:p>
        </p:txBody>
      </p:sp>
    </p:spTree>
    <p:extLst>
      <p:ext uri="{BB962C8B-B14F-4D97-AF65-F5344CB8AC3E}">
        <p14:creationId xmlns:p14="http://schemas.microsoft.com/office/powerpoint/2010/main" val="464410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lnSpcReduction="10000"/>
          </a:bodyPr>
          <a:lstStyle/>
          <a:p>
            <a:r>
              <a:rPr lang="en-IE" dirty="0" smtClean="0"/>
              <a:t>Intended mother and her spouse, civil partner or cohabitant must be 21 years of age before consent to this treatment can be given. Both can withdraw their consent in writing</a:t>
            </a:r>
          </a:p>
          <a:p>
            <a:r>
              <a:rPr lang="en-IE" dirty="0" smtClean="0"/>
              <a:t>Where more than one embryo is created during the process, this embryo can be donated on the consent of both intended parents and it can be a ‘directed donation’. No payment can be made for an embryo</a:t>
            </a:r>
          </a:p>
          <a:p>
            <a:r>
              <a:rPr lang="en-IE" dirty="0" smtClean="0"/>
              <a:t>Bill allows for the retrospective recognition of parentage of children conceived in this manner prior to the commencement of this legislation. Second parent must be able to demonstrate that s/he intended to be a parent to the conceived child at the time the procedure took place.  This procedure cannot apply where the donor was known to the mother/partner</a:t>
            </a:r>
          </a:p>
          <a:p>
            <a:r>
              <a:rPr lang="en-IE" dirty="0" smtClean="0"/>
              <a:t>District Court empowered to make declarations of parentage in respect of children conceived before the commencement of the legislation. Application can be made by mother or second parent and on notice to the child if s/he is over 18 years. Attorney General may be joined to these proceedings. Circuit Court also has jurisdiction in this regard</a:t>
            </a:r>
            <a:endParaRPr lang="en-IE" dirty="0"/>
          </a:p>
        </p:txBody>
      </p:sp>
    </p:spTree>
    <p:extLst>
      <p:ext uri="{BB962C8B-B14F-4D97-AF65-F5344CB8AC3E}">
        <p14:creationId xmlns:p14="http://schemas.microsoft.com/office/powerpoint/2010/main" val="3033427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Guardianship</a:t>
            </a:r>
            <a:endParaRPr lang="en-IE" dirty="0"/>
          </a:p>
        </p:txBody>
      </p:sp>
      <p:sp>
        <p:nvSpPr>
          <p:cNvPr id="3" name="Content Placeholder 2"/>
          <p:cNvSpPr>
            <a:spLocks noGrp="1"/>
          </p:cNvSpPr>
          <p:nvPr>
            <p:ph idx="1"/>
          </p:nvPr>
        </p:nvSpPr>
        <p:spPr/>
        <p:txBody>
          <a:bodyPr>
            <a:normAutofit/>
          </a:bodyPr>
          <a:lstStyle/>
          <a:p>
            <a:pPr marL="0" indent="0">
              <a:buNone/>
            </a:pPr>
            <a:endParaRPr lang="en-IE" dirty="0" smtClean="0"/>
          </a:p>
          <a:p>
            <a:r>
              <a:rPr lang="en-IE" dirty="0" smtClean="0"/>
              <a:t>New definition of father to exclude donor of a ‘gamete’</a:t>
            </a:r>
          </a:p>
          <a:p>
            <a:r>
              <a:rPr lang="en-IE" dirty="0" smtClean="0"/>
              <a:t>New definition of a parent in cases of a donor conceived child to include: spouse, civil partner or cohabiting partner of the birth mother</a:t>
            </a:r>
          </a:p>
          <a:p>
            <a:r>
              <a:rPr lang="en-IE" dirty="0" smtClean="0"/>
              <a:t>New provisions are inserted into section 6 of the 1964 Act.  Section 6A is amended and sections 6 B – E are inserted.</a:t>
            </a:r>
          </a:p>
          <a:p>
            <a:r>
              <a:rPr lang="en-IE" dirty="0" smtClean="0"/>
              <a:t>Section 6A is essentially re-enacted. Allows court to appoint a parent as a guardian but such appointment will not affect the prior appointment of any person as the child’s guardian.</a:t>
            </a:r>
          </a:p>
          <a:p>
            <a:pPr lvl="1"/>
            <a:endParaRPr lang="en-IE" dirty="0" smtClean="0"/>
          </a:p>
          <a:p>
            <a:endParaRPr lang="en-IE" dirty="0" smtClean="0"/>
          </a:p>
        </p:txBody>
      </p:sp>
    </p:spTree>
    <p:extLst>
      <p:ext uri="{BB962C8B-B14F-4D97-AF65-F5344CB8AC3E}">
        <p14:creationId xmlns:p14="http://schemas.microsoft.com/office/powerpoint/2010/main" val="1556507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Automatic guardianship</a:t>
            </a:r>
            <a:endParaRPr lang="en-IE" dirty="0"/>
          </a:p>
        </p:txBody>
      </p:sp>
      <p:sp>
        <p:nvSpPr>
          <p:cNvPr id="3" name="Content Placeholder 2"/>
          <p:cNvSpPr>
            <a:spLocks noGrp="1"/>
          </p:cNvSpPr>
          <p:nvPr>
            <p:ph idx="1"/>
          </p:nvPr>
        </p:nvSpPr>
        <p:spPr/>
        <p:txBody>
          <a:bodyPr>
            <a:normAutofit/>
          </a:bodyPr>
          <a:lstStyle/>
          <a:p>
            <a:r>
              <a:rPr lang="en-IE" dirty="0" smtClean="0"/>
              <a:t>Section 6B provides for a list of parents, other than the birth mother, who will have guardianship rights in respect of a child (automatic rights, no need to apply to court):</a:t>
            </a:r>
          </a:p>
          <a:p>
            <a:pPr lvl="1"/>
            <a:r>
              <a:rPr lang="en-IE" dirty="0" smtClean="0"/>
              <a:t>Married husband of a birth mother who has provided a gamete for a donor conceived child</a:t>
            </a:r>
          </a:p>
          <a:p>
            <a:pPr lvl="1"/>
            <a:r>
              <a:rPr lang="en-IE" dirty="0" smtClean="0"/>
              <a:t>Civil partner of a birth mother</a:t>
            </a:r>
          </a:p>
          <a:p>
            <a:pPr lvl="1"/>
            <a:r>
              <a:rPr lang="en-IE" dirty="0" smtClean="0"/>
              <a:t>An unmarried father who has cohabited with the mother for 12 consecutive months including for 3 months with the child after the birth of the child</a:t>
            </a:r>
          </a:p>
          <a:p>
            <a:pPr lvl="1"/>
            <a:r>
              <a:rPr lang="en-IE" dirty="0" smtClean="0"/>
              <a:t>A co-habiting same sex partner who has cohabited with the mother of the child for 12 consecutive months including for 3 months with the child after the birth of the child</a:t>
            </a:r>
          </a:p>
          <a:p>
            <a:pPr lvl="1"/>
            <a:r>
              <a:rPr lang="en-IE" dirty="0" smtClean="0"/>
              <a:t>An unmarried father or cohabiting same sex partner where the mother has executed a statutory declaration appointing such person as guardian</a:t>
            </a:r>
          </a:p>
          <a:p>
            <a:endParaRPr lang="en-IE" dirty="0"/>
          </a:p>
        </p:txBody>
      </p:sp>
    </p:spTree>
    <p:extLst>
      <p:ext uri="{BB962C8B-B14F-4D97-AF65-F5344CB8AC3E}">
        <p14:creationId xmlns:p14="http://schemas.microsoft.com/office/powerpoint/2010/main" val="4004360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Persons who may apply to be guardians</a:t>
            </a:r>
            <a:endParaRPr lang="en-IE" dirty="0"/>
          </a:p>
        </p:txBody>
      </p:sp>
      <p:sp>
        <p:nvSpPr>
          <p:cNvPr id="3" name="Content Placeholder 2"/>
          <p:cNvSpPr>
            <a:spLocks noGrp="1"/>
          </p:cNvSpPr>
          <p:nvPr>
            <p:ph idx="1"/>
          </p:nvPr>
        </p:nvSpPr>
        <p:spPr/>
        <p:txBody>
          <a:bodyPr>
            <a:normAutofit lnSpcReduction="10000"/>
          </a:bodyPr>
          <a:lstStyle/>
          <a:p>
            <a:r>
              <a:rPr lang="en-IE" dirty="0" smtClean="0"/>
              <a:t>Section 6 C allows following persons, other than a parent, to be appointed as guardians:</a:t>
            </a:r>
          </a:p>
          <a:p>
            <a:pPr lvl="1"/>
            <a:r>
              <a:rPr lang="en-IE" dirty="0" smtClean="0"/>
              <a:t>Person who is married to the parent of the child</a:t>
            </a:r>
          </a:p>
          <a:p>
            <a:pPr lvl="1"/>
            <a:r>
              <a:rPr lang="en-IE" dirty="0" smtClean="0"/>
              <a:t>Person in civil partnership with parent of the child</a:t>
            </a:r>
          </a:p>
          <a:p>
            <a:pPr lvl="1"/>
            <a:r>
              <a:rPr lang="en-IE" dirty="0" smtClean="0"/>
              <a:t>Person cohabiting with parent of the child for over 3 years and has had ‘shared day-to-day responsibility’ for the child for over 2 years</a:t>
            </a:r>
          </a:p>
          <a:p>
            <a:pPr lvl="1"/>
            <a:r>
              <a:rPr lang="en-IE" dirty="0" smtClean="0"/>
              <a:t>Person who has had day-to-day responsibility for a child for 12 months where no parent or guardian is willing to exercise their guardianship responsibilities. </a:t>
            </a:r>
            <a:r>
              <a:rPr lang="en-IE" dirty="0" err="1" smtClean="0"/>
              <a:t>Tusla</a:t>
            </a:r>
            <a:r>
              <a:rPr lang="en-IE" dirty="0" smtClean="0"/>
              <a:t> must be on notice of this application and are entitled to express a view</a:t>
            </a:r>
          </a:p>
          <a:p>
            <a:r>
              <a:rPr lang="en-IE" dirty="0" smtClean="0"/>
              <a:t>Non parental guardians will have more limited guardianship rights than parental guardians – set out in section 45 of the Bill</a:t>
            </a:r>
          </a:p>
          <a:p>
            <a:r>
              <a:rPr lang="en-IE" dirty="0" smtClean="0"/>
              <a:t>Section 6D allows for recognition as guardianship by the State of rights granted in another jurisdiction (under Brussels II or the Hague Convention) where the rights granted in the other jurisdiction are equivalent </a:t>
            </a:r>
          </a:p>
          <a:p>
            <a:endParaRPr lang="en-IE" dirty="0"/>
          </a:p>
        </p:txBody>
      </p:sp>
    </p:spTree>
    <p:extLst>
      <p:ext uri="{BB962C8B-B14F-4D97-AF65-F5344CB8AC3E}">
        <p14:creationId xmlns:p14="http://schemas.microsoft.com/office/powerpoint/2010/main" val="3436542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Temporary guardianship</a:t>
            </a:r>
            <a:endParaRPr lang="en-IE" dirty="0"/>
          </a:p>
        </p:txBody>
      </p:sp>
      <p:sp>
        <p:nvSpPr>
          <p:cNvPr id="3" name="Content Placeholder 2"/>
          <p:cNvSpPr>
            <a:spLocks noGrp="1"/>
          </p:cNvSpPr>
          <p:nvPr>
            <p:ph idx="1"/>
          </p:nvPr>
        </p:nvSpPr>
        <p:spPr/>
        <p:txBody>
          <a:bodyPr>
            <a:normAutofit lnSpcReduction="10000"/>
          </a:bodyPr>
          <a:lstStyle/>
          <a:p>
            <a:r>
              <a:rPr lang="en-IE" dirty="0" smtClean="0"/>
              <a:t>Section 6E provides that a ‘qualifying guardian’ can nominate a temporary guardian where s/he becomes incapable, through illness or injury, of exercising the rights and responsibilities of guardianship. The qualifying guardian or the person nominated can apply to the court in this instance. Must be on notice to </a:t>
            </a:r>
            <a:r>
              <a:rPr lang="en-IE" dirty="0" err="1" smtClean="0"/>
              <a:t>Tusla</a:t>
            </a:r>
            <a:r>
              <a:rPr lang="en-IE" dirty="0" smtClean="0"/>
              <a:t> and/or any other guardian/parent</a:t>
            </a:r>
          </a:p>
          <a:p>
            <a:r>
              <a:rPr lang="en-IE" dirty="0" smtClean="0"/>
              <a:t>‘Qualifying guardian’ is defined a parent who has custody of a child or a person other than a parent who has sole custody of a child </a:t>
            </a:r>
          </a:p>
          <a:p>
            <a:r>
              <a:rPr lang="en-IE" dirty="0"/>
              <a:t>Q</a:t>
            </a:r>
            <a:r>
              <a:rPr lang="en-IE" dirty="0" smtClean="0"/>
              <a:t>ualifying guardian can specify limitations on rights and responsibilities to be exercised by the temporary guardian</a:t>
            </a:r>
          </a:p>
          <a:p>
            <a:r>
              <a:rPr lang="en-IE" dirty="0" smtClean="0"/>
              <a:t>Factors to be considered in making the appointment: if nominated person is capable of exercising role, if s/he is a fit and proper person to do so, and if it is in best interests of the child</a:t>
            </a:r>
          </a:p>
          <a:p>
            <a:r>
              <a:rPr lang="en-IE" dirty="0" smtClean="0"/>
              <a:t>Court can later continue or revoke the temporary guardianship or can order that temporary guardian continue in role to act jointly with qualifying guardian</a:t>
            </a:r>
          </a:p>
          <a:p>
            <a:endParaRPr lang="en-IE" dirty="0"/>
          </a:p>
        </p:txBody>
      </p:sp>
    </p:spTree>
    <p:extLst>
      <p:ext uri="{BB962C8B-B14F-4D97-AF65-F5344CB8AC3E}">
        <p14:creationId xmlns:p14="http://schemas.microsoft.com/office/powerpoint/2010/main" val="3458196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Testamentary guardians</a:t>
            </a:r>
            <a:endParaRPr lang="en-IE" dirty="0"/>
          </a:p>
        </p:txBody>
      </p:sp>
      <p:sp>
        <p:nvSpPr>
          <p:cNvPr id="3" name="Content Placeholder 2"/>
          <p:cNvSpPr>
            <a:spLocks noGrp="1"/>
          </p:cNvSpPr>
          <p:nvPr>
            <p:ph idx="1"/>
          </p:nvPr>
        </p:nvSpPr>
        <p:spPr/>
        <p:txBody>
          <a:bodyPr>
            <a:normAutofit fontScale="92500" lnSpcReduction="10000"/>
          </a:bodyPr>
          <a:lstStyle/>
          <a:p>
            <a:r>
              <a:rPr lang="en-IE" dirty="0" smtClean="0"/>
              <a:t>Section 46 of the Bill amends section 7, 1964 Act</a:t>
            </a:r>
          </a:p>
          <a:p>
            <a:r>
              <a:rPr lang="en-IE" dirty="0" smtClean="0"/>
              <a:t>A guardian (including a parent and another person, not being a parent, who has sole custody of a child to the exclusion of a living parent) may appoint a testamentary guardian to act jointly with any surviving guardian</a:t>
            </a:r>
          </a:p>
          <a:p>
            <a:r>
              <a:rPr lang="en-IE" dirty="0" smtClean="0"/>
              <a:t>The testamentary guardian may apply to court to have the surviving guardian removed as guardian being an person unfit to have such a role</a:t>
            </a:r>
          </a:p>
          <a:p>
            <a:r>
              <a:rPr lang="en-IE" dirty="0" smtClean="0"/>
              <a:t>The surviving guardian may also apply to court objecting to the appointment of the testamentary guardian</a:t>
            </a:r>
          </a:p>
          <a:p>
            <a:r>
              <a:rPr lang="en-IE" dirty="0" smtClean="0"/>
              <a:t>The court can make the following orders: revoke the appointment of the testamentary guardian, order that the testamentary guardian act to the exclusion of the surviving guardian or order that both guardians act jointly in respect of the child</a:t>
            </a:r>
          </a:p>
          <a:p>
            <a:r>
              <a:rPr lang="en-IE" dirty="0" smtClean="0"/>
              <a:t>Court may make additional orders re maintenance and access under this section</a:t>
            </a:r>
            <a:endParaRPr lang="en-IE" dirty="0"/>
          </a:p>
        </p:txBody>
      </p:sp>
    </p:spTree>
    <p:extLst>
      <p:ext uri="{BB962C8B-B14F-4D97-AF65-F5344CB8AC3E}">
        <p14:creationId xmlns:p14="http://schemas.microsoft.com/office/powerpoint/2010/main" val="335385942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544</TotalTime>
  <Words>2391</Words>
  <Application>Microsoft Office PowerPoint</Application>
  <PresentationFormat>Widescreen</PresentationFormat>
  <Paragraphs>91</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Calibri</vt:lpstr>
      <vt:lpstr>Calibri Light</vt:lpstr>
      <vt:lpstr>Retrospect</vt:lpstr>
      <vt:lpstr>Child and Family Relationships Bill 2015</vt:lpstr>
      <vt:lpstr>Extensive reform of family law</vt:lpstr>
      <vt:lpstr>Assisted Human Reproduction</vt:lpstr>
      <vt:lpstr>PowerPoint Presentation</vt:lpstr>
      <vt:lpstr>Guardianship</vt:lpstr>
      <vt:lpstr>Automatic guardianship</vt:lpstr>
      <vt:lpstr>Persons who may apply to be guardians</vt:lpstr>
      <vt:lpstr>Temporary guardianship</vt:lpstr>
      <vt:lpstr>Testamentary guardians</vt:lpstr>
      <vt:lpstr>Removal of persons as guardians</vt:lpstr>
      <vt:lpstr>Custody and access</vt:lpstr>
      <vt:lpstr>Maintenance</vt:lpstr>
      <vt:lpstr>Adoption</vt:lpstr>
      <vt:lpstr>Declarations of parentage</vt:lpstr>
      <vt:lpstr>Miscellaneous provisions</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and Family Relationships Bill</dc:title>
  <dc:creator>aisling wall</dc:creator>
  <cp:lastModifiedBy>aisling wall</cp:lastModifiedBy>
  <cp:revision>38</cp:revision>
  <cp:lastPrinted>2015-03-05T21:20:32Z</cp:lastPrinted>
  <dcterms:created xsi:type="dcterms:W3CDTF">2015-03-05T12:25:55Z</dcterms:created>
  <dcterms:modified xsi:type="dcterms:W3CDTF">2015-03-09T12:48:17Z</dcterms:modified>
</cp:coreProperties>
</file>